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9"/>
  </p:notesMasterIdLst>
  <p:sldIdLst>
    <p:sldId id="256" r:id="rId2"/>
    <p:sldId id="272" r:id="rId3"/>
    <p:sldId id="257" r:id="rId4"/>
    <p:sldId id="258" r:id="rId5"/>
    <p:sldId id="259" r:id="rId6"/>
    <p:sldId id="260" r:id="rId7"/>
    <p:sldId id="280" r:id="rId8"/>
    <p:sldId id="261" r:id="rId9"/>
    <p:sldId id="278" r:id="rId10"/>
    <p:sldId id="279" r:id="rId11"/>
    <p:sldId id="281" r:id="rId12"/>
    <p:sldId id="282" r:id="rId13"/>
    <p:sldId id="283" r:id="rId14"/>
    <p:sldId id="262" r:id="rId15"/>
    <p:sldId id="263" r:id="rId16"/>
    <p:sldId id="284" r:id="rId17"/>
    <p:sldId id="277"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DB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83"/>
    <p:restoredTop sz="94697"/>
  </p:normalViewPr>
  <p:slideViewPr>
    <p:cSldViewPr snapToGrid="0" snapToObjects="1">
      <p:cViewPr varScale="1">
        <p:scale>
          <a:sx n="93" d="100"/>
          <a:sy n="93" d="100"/>
        </p:scale>
        <p:origin x="224" y="7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15E47B-8636-D245-A36D-4A491A27B872}" type="datetimeFigureOut">
              <a:rPr lang="en-US" smtClean="0"/>
              <a:t>8/14/21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EE369E-C48E-B747-97F9-1C872C91C815}" type="slidenum">
              <a:rPr lang="en-US" smtClean="0"/>
              <a:t>‹#›</a:t>
            </a:fld>
            <a:endParaRPr lang="en-US"/>
          </a:p>
        </p:txBody>
      </p:sp>
    </p:spTree>
    <p:extLst>
      <p:ext uri="{BB962C8B-B14F-4D97-AF65-F5344CB8AC3E}">
        <p14:creationId xmlns:p14="http://schemas.microsoft.com/office/powerpoint/2010/main" val="2716462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localhost:8888/notebooks/Coding680/DSC680/Project4/walmart-sales-analysis-nb-1.ipynb#3)-Which-store/s-has-good-quarterly-growth-rate-in-Q3%E2%80%992012-?"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all welcome to last project  of this course I’m so excited submitting this project and today’s last day of Master’s and my master will be done I am so happy OK so no further delays let’s begin so this is Dhiraj Bankar and I’m going to present her project three the prediction model for Walmart sells for 46 stores.</a:t>
            </a:r>
          </a:p>
        </p:txBody>
      </p:sp>
      <p:sp>
        <p:nvSpPr>
          <p:cNvPr id="4" name="Slide Number Placeholder 3"/>
          <p:cNvSpPr>
            <a:spLocks noGrp="1"/>
          </p:cNvSpPr>
          <p:nvPr>
            <p:ph type="sldNum" sz="quarter" idx="5"/>
          </p:nvPr>
        </p:nvSpPr>
        <p:spPr/>
        <p:txBody>
          <a:bodyPr/>
          <a:lstStyle/>
          <a:p>
            <a:fld id="{EDEE369E-C48E-B747-97F9-1C872C91C815}" type="slidenum">
              <a:rPr lang="en-US" smtClean="0"/>
              <a:t>1</a:t>
            </a:fld>
            <a:endParaRPr lang="en-US"/>
          </a:p>
        </p:txBody>
      </p:sp>
    </p:spTree>
    <p:extLst>
      <p:ext uri="{BB962C8B-B14F-4D97-AF65-F5344CB8AC3E}">
        <p14:creationId xmlns:p14="http://schemas.microsoft.com/office/powerpoint/2010/main" val="2319687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part of this presentation I’m going to present what is the school pop my project what is the research question or what all matters I am use data overview data Exploratory data analysis and model fitting.</a:t>
            </a:r>
          </a:p>
        </p:txBody>
      </p:sp>
      <p:sp>
        <p:nvSpPr>
          <p:cNvPr id="4" name="Slide Number Placeholder 3"/>
          <p:cNvSpPr>
            <a:spLocks noGrp="1"/>
          </p:cNvSpPr>
          <p:nvPr>
            <p:ph type="sldNum" sz="quarter" idx="5"/>
          </p:nvPr>
        </p:nvSpPr>
        <p:spPr/>
        <p:txBody>
          <a:bodyPr/>
          <a:lstStyle/>
          <a:p>
            <a:fld id="{EDEE369E-C48E-B747-97F9-1C872C91C815}" type="slidenum">
              <a:rPr lang="en-US" smtClean="0"/>
              <a:t>2</a:t>
            </a:fld>
            <a:endParaRPr lang="en-US"/>
          </a:p>
        </p:txBody>
      </p:sp>
    </p:spTree>
    <p:extLst>
      <p:ext uri="{BB962C8B-B14F-4D97-AF65-F5344CB8AC3E}">
        <p14:creationId xmlns:p14="http://schemas.microsoft.com/office/powerpoint/2010/main" val="2901708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Clearly, from the above graph, it is visible that the store which has maximum sales is store number 20 and the store which has minimum sales is the store number 33.</a:t>
            </a:r>
            <a:endParaRPr lang="en-US" dirty="0"/>
          </a:p>
        </p:txBody>
      </p:sp>
      <p:sp>
        <p:nvSpPr>
          <p:cNvPr id="4" name="Slide Number Placeholder 3"/>
          <p:cNvSpPr>
            <a:spLocks noGrp="1"/>
          </p:cNvSpPr>
          <p:nvPr>
            <p:ph type="sldNum" sz="quarter" idx="5"/>
          </p:nvPr>
        </p:nvSpPr>
        <p:spPr/>
        <p:txBody>
          <a:bodyPr/>
          <a:lstStyle/>
          <a:p>
            <a:fld id="{EDEE369E-C48E-B747-97F9-1C872C91C815}" type="slidenum">
              <a:rPr lang="en-US" smtClean="0"/>
              <a:t>8</a:t>
            </a:fld>
            <a:endParaRPr lang="en-US"/>
          </a:p>
        </p:txBody>
      </p:sp>
    </p:spTree>
    <p:extLst>
      <p:ext uri="{BB962C8B-B14F-4D97-AF65-F5344CB8AC3E}">
        <p14:creationId xmlns:p14="http://schemas.microsoft.com/office/powerpoint/2010/main" val="2807515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kern="1200" dirty="0">
                <a:solidFill>
                  <a:schemeClr val="tx1"/>
                </a:solidFill>
                <a:effectLst/>
                <a:latin typeface="+mn-lt"/>
                <a:ea typeface="+mn-ea"/>
                <a:cs typeface="+mn-cs"/>
              </a:rPr>
              <a:t>Which store has maximum standard deviation? i.e. the sales vary a lot. Also, find out the coefficient of mean to standard deviation.</a:t>
            </a: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Thus, the store which has maximum standard deviation is store number 14.</a:t>
            </a:r>
            <a:endParaRPr lang="en-US" dirty="0"/>
          </a:p>
        </p:txBody>
      </p:sp>
      <p:sp>
        <p:nvSpPr>
          <p:cNvPr id="4" name="Slide Number Placeholder 3"/>
          <p:cNvSpPr>
            <a:spLocks noGrp="1"/>
          </p:cNvSpPr>
          <p:nvPr>
            <p:ph type="sldNum" sz="quarter" idx="5"/>
          </p:nvPr>
        </p:nvSpPr>
        <p:spPr/>
        <p:txBody>
          <a:bodyPr/>
          <a:lstStyle/>
          <a:p>
            <a:fld id="{EDEE369E-C48E-B747-97F9-1C872C91C815}" type="slidenum">
              <a:rPr lang="en-US" smtClean="0"/>
              <a:t>9</a:t>
            </a:fld>
            <a:endParaRPr lang="en-US"/>
          </a:p>
        </p:txBody>
      </p:sp>
    </p:spTree>
    <p:extLst>
      <p:ext uri="{BB962C8B-B14F-4D97-AF65-F5344CB8AC3E}">
        <p14:creationId xmlns:p14="http://schemas.microsoft.com/office/powerpoint/2010/main" val="100971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Thus, the store which has maximum coefficient of mean to standard deviation is store number 35.</a:t>
            </a:r>
            <a:endParaRPr lang="en-US" dirty="0"/>
          </a:p>
        </p:txBody>
      </p:sp>
      <p:sp>
        <p:nvSpPr>
          <p:cNvPr id="4" name="Slide Number Placeholder 3"/>
          <p:cNvSpPr>
            <a:spLocks noGrp="1"/>
          </p:cNvSpPr>
          <p:nvPr>
            <p:ph type="sldNum" sz="quarter" idx="5"/>
          </p:nvPr>
        </p:nvSpPr>
        <p:spPr/>
        <p:txBody>
          <a:bodyPr/>
          <a:lstStyle/>
          <a:p>
            <a:fld id="{EDEE369E-C48E-B747-97F9-1C872C91C815}" type="slidenum">
              <a:rPr lang="en-US" smtClean="0"/>
              <a:t>10</a:t>
            </a:fld>
            <a:endParaRPr lang="en-US"/>
          </a:p>
        </p:txBody>
      </p:sp>
    </p:spTree>
    <p:extLst>
      <p:ext uri="{BB962C8B-B14F-4D97-AF65-F5344CB8AC3E}">
        <p14:creationId xmlns:p14="http://schemas.microsoft.com/office/powerpoint/2010/main" val="3041885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kern="1200" dirty="0">
                <a:solidFill>
                  <a:schemeClr val="tx1"/>
                </a:solidFill>
                <a:effectLst/>
                <a:latin typeface="+mn-lt"/>
                <a:ea typeface="+mn-ea"/>
                <a:cs typeface="+mn-cs"/>
              </a:rPr>
              <a:t>3) Which store/s has good quarterly growth rate in Q3’2012 ?</a:t>
            </a:r>
            <a:r>
              <a:rPr lang="en-US" sz="1200" b="1" i="1" u="none" strike="noStrike" kern="1200" dirty="0">
                <a:solidFill>
                  <a:schemeClr val="tx1"/>
                </a:solidFill>
                <a:effectLst/>
                <a:latin typeface="+mn-lt"/>
                <a:ea typeface="+mn-ea"/>
                <a:cs typeface="+mn-cs"/>
                <a:hlinkClick r:id="rId3"/>
              </a:rPr>
              <a:t>¶</a:t>
            </a: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Clearly, from the above graph, it is evident that the store which has good quarterly sales in Q3’2012 is store no. 4.</a:t>
            </a:r>
            <a:endParaRPr lang="en-US" dirty="0"/>
          </a:p>
        </p:txBody>
      </p:sp>
      <p:sp>
        <p:nvSpPr>
          <p:cNvPr id="4" name="Slide Number Placeholder 3"/>
          <p:cNvSpPr>
            <a:spLocks noGrp="1"/>
          </p:cNvSpPr>
          <p:nvPr>
            <p:ph type="sldNum" sz="quarter" idx="5"/>
          </p:nvPr>
        </p:nvSpPr>
        <p:spPr/>
        <p:txBody>
          <a:bodyPr/>
          <a:lstStyle/>
          <a:p>
            <a:fld id="{EDEE369E-C48E-B747-97F9-1C872C91C815}" type="slidenum">
              <a:rPr lang="en-US" smtClean="0"/>
              <a:t>11</a:t>
            </a:fld>
            <a:endParaRPr lang="en-US"/>
          </a:p>
        </p:txBody>
      </p:sp>
    </p:spTree>
    <p:extLst>
      <p:ext uri="{BB962C8B-B14F-4D97-AF65-F5344CB8AC3E}">
        <p14:creationId xmlns:p14="http://schemas.microsoft.com/office/powerpoint/2010/main" val="3252989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Here, there is no store which has performed better in the 3rd quarter as compared to the 2nd quarter.</a:t>
            </a:r>
            <a:endParaRPr lang="en-US" dirty="0"/>
          </a:p>
        </p:txBody>
      </p:sp>
      <p:sp>
        <p:nvSpPr>
          <p:cNvPr id="4" name="Slide Number Placeholder 3"/>
          <p:cNvSpPr>
            <a:spLocks noGrp="1"/>
          </p:cNvSpPr>
          <p:nvPr>
            <p:ph type="sldNum" sz="quarter" idx="5"/>
          </p:nvPr>
        </p:nvSpPr>
        <p:spPr/>
        <p:txBody>
          <a:bodyPr/>
          <a:lstStyle/>
          <a:p>
            <a:fld id="{EDEE369E-C48E-B747-97F9-1C872C91C815}" type="slidenum">
              <a:rPr lang="en-US" smtClean="0"/>
              <a:t>12</a:t>
            </a:fld>
            <a:endParaRPr lang="en-US"/>
          </a:p>
        </p:txBody>
      </p:sp>
    </p:spTree>
    <p:extLst>
      <p:ext uri="{BB962C8B-B14F-4D97-AF65-F5344CB8AC3E}">
        <p14:creationId xmlns:p14="http://schemas.microsoft.com/office/powerpoint/2010/main" val="1999589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Here, there is no store which has performed better in the 3rd quarter as compared to the 2nd quarter.</a:t>
            </a:r>
            <a:endParaRPr lang="en-US" dirty="0"/>
          </a:p>
        </p:txBody>
      </p:sp>
      <p:sp>
        <p:nvSpPr>
          <p:cNvPr id="4" name="Slide Number Placeholder 3"/>
          <p:cNvSpPr>
            <a:spLocks noGrp="1"/>
          </p:cNvSpPr>
          <p:nvPr>
            <p:ph type="sldNum" sz="quarter" idx="5"/>
          </p:nvPr>
        </p:nvSpPr>
        <p:spPr/>
        <p:txBody>
          <a:bodyPr/>
          <a:lstStyle/>
          <a:p>
            <a:fld id="{EDEE369E-C48E-B747-97F9-1C872C91C815}" type="slidenum">
              <a:rPr lang="en-US" smtClean="0"/>
              <a:t>13</a:t>
            </a:fld>
            <a:endParaRPr lang="en-US"/>
          </a:p>
        </p:txBody>
      </p:sp>
    </p:spTree>
    <p:extLst>
      <p:ext uri="{BB962C8B-B14F-4D97-AF65-F5344CB8AC3E}">
        <p14:creationId xmlns:p14="http://schemas.microsoft.com/office/powerpoint/2010/main" val="39522296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kern="1200" dirty="0">
                <a:solidFill>
                  <a:schemeClr val="tx1"/>
                </a:solidFill>
                <a:effectLst/>
                <a:latin typeface="+mn-lt"/>
                <a:ea typeface="+mn-ea"/>
                <a:cs typeface="+mn-cs"/>
              </a:rPr>
              <a:t>4) Some holidays have a negative impact on sales. Find out holidays which have higher sales than the mean sales in non-holiday season for all stores together.</a:t>
            </a:r>
          </a:p>
          <a:p>
            <a:endParaRPr lang="en-US" dirty="0"/>
          </a:p>
        </p:txBody>
      </p:sp>
      <p:sp>
        <p:nvSpPr>
          <p:cNvPr id="4" name="Slide Number Placeholder 3"/>
          <p:cNvSpPr>
            <a:spLocks noGrp="1"/>
          </p:cNvSpPr>
          <p:nvPr>
            <p:ph type="sldNum" sz="quarter" idx="5"/>
          </p:nvPr>
        </p:nvSpPr>
        <p:spPr/>
        <p:txBody>
          <a:bodyPr/>
          <a:lstStyle/>
          <a:p>
            <a:fld id="{EDEE369E-C48E-B747-97F9-1C872C91C815}" type="slidenum">
              <a:rPr lang="en-US" smtClean="0"/>
              <a:t>14</a:t>
            </a:fld>
            <a:endParaRPr lang="en-US"/>
          </a:p>
        </p:txBody>
      </p:sp>
    </p:spTree>
    <p:extLst>
      <p:ext uri="{BB962C8B-B14F-4D97-AF65-F5344CB8AC3E}">
        <p14:creationId xmlns:p14="http://schemas.microsoft.com/office/powerpoint/2010/main" val="2451041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8/14/21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8/14/21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8/14/21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8/14/21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8/14/21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8/14/21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8/14/21</a:t>
            </a:fld>
            <a:endParaRPr lang="en-US" dirty="0"/>
          </a:p>
        </p:txBody>
      </p:sp>
      <p:sp>
        <p:nvSpPr>
          <p:cNvPr id="3" name="Footer Placeholder 2"/>
          <p:cNvSpPr>
            <a:spLocks noGrp="1"/>
          </p:cNvSpPr>
          <p:nvPr>
            <p:ph type="ftr" sz="quarter" idx="11"/>
          </p:nvPr>
        </p:nvSpPr>
        <p:spPr>
          <a:xfrm>
            <a:off x="187098" y="5341256"/>
            <a:ext cx="12004902" cy="1516743"/>
          </a:xfrm>
        </p:spPr>
        <p:txBody>
          <a:bodyPr/>
          <a:lstStyle/>
          <a:p>
            <a:endParaRPr lang="en-US" dirty="0"/>
          </a:p>
        </p:txBody>
      </p:sp>
      <p:sp>
        <p:nvSpPr>
          <p:cNvPr id="6" name="Freeform 11"/>
          <p:cNvSpPr/>
          <p:nvPr userDrawn="1"/>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
        <p:nvSpPr>
          <p:cNvPr id="7" name="Title 6">
            <a:extLst>
              <a:ext uri="{FF2B5EF4-FFF2-40B4-BE49-F238E27FC236}">
                <a16:creationId xmlns:a16="http://schemas.microsoft.com/office/drawing/2014/main" id="{E8B9A1BB-023A-1846-B851-1369DBB9BF50}"/>
              </a:ext>
            </a:extLst>
          </p:cNvPr>
          <p:cNvSpPr>
            <a:spLocks noGrp="1"/>
          </p:cNvSpPr>
          <p:nvPr>
            <p:ph type="title"/>
          </p:nvPr>
        </p:nvSpPr>
        <p:spPr>
          <a:xfrm>
            <a:off x="2120339" y="512462"/>
            <a:ext cx="8911687" cy="709210"/>
          </a:xfrm>
        </p:spPr>
        <p:txBody>
          <a:bodyPr/>
          <a:lstStyle/>
          <a:p>
            <a:r>
              <a:rPr lang="en-US" dirty="0"/>
              <a:t>Click to edit Master title style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8/14/21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8/14/21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alphaModFix amt="23000"/>
            <a:lum/>
          </a:blip>
          <a:srcRect/>
          <a:stretch>
            <a:fillRect b="-9000"/>
          </a:stretch>
        </a:blipFill>
        <a:effectLst/>
      </p:bgPr>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8/14/21</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6.tiff"/><Relationship Id="rId4"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7.tiff"/><Relationship Id="rId4"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8.tiff"/><Relationship Id="rId4"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7.xml"/><Relationship Id="rId4" Type="http://schemas.openxmlformats.org/officeDocument/2006/relationships/image" Target="../media/image14.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hyperlink" Target="https://www.kaggle.com/rutuspatel/retail-analysis-with-walmart-sales-data"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4.tiff"/><Relationship Id="rId4"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5.tiff"/><Relationship Id="rId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6D95B0A-0F37-7345-820C-88D3E9F9DDFF}"/>
              </a:ext>
            </a:extLst>
          </p:cNvPr>
          <p:cNvSpPr>
            <a:spLocks noGrp="1"/>
          </p:cNvSpPr>
          <p:nvPr>
            <p:ph type="subTitle" idx="4294967295"/>
          </p:nvPr>
        </p:nvSpPr>
        <p:spPr>
          <a:xfrm>
            <a:off x="3276600" y="4251325"/>
            <a:ext cx="8915400" cy="1125538"/>
          </a:xfrm>
        </p:spPr>
        <p:txBody>
          <a:bodyPr/>
          <a:lstStyle/>
          <a:p>
            <a:r>
              <a:rPr lang="en-US" dirty="0"/>
              <a:t>Dhiraj Bankar</a:t>
            </a:r>
          </a:p>
        </p:txBody>
      </p:sp>
      <p:sp>
        <p:nvSpPr>
          <p:cNvPr id="2" name="Title 1">
            <a:extLst>
              <a:ext uri="{FF2B5EF4-FFF2-40B4-BE49-F238E27FC236}">
                <a16:creationId xmlns:a16="http://schemas.microsoft.com/office/drawing/2014/main" id="{E4FEEBE3-8E80-1B48-8DE7-DEFED04CC540}"/>
              </a:ext>
            </a:extLst>
          </p:cNvPr>
          <p:cNvSpPr>
            <a:spLocks noGrp="1"/>
          </p:cNvSpPr>
          <p:nvPr>
            <p:ph type="ctrTitle"/>
          </p:nvPr>
        </p:nvSpPr>
        <p:spPr>
          <a:xfrm>
            <a:off x="3276600" y="1989138"/>
            <a:ext cx="8915400" cy="2262187"/>
          </a:xfrm>
        </p:spPr>
        <p:txBody>
          <a:bodyPr/>
          <a:lstStyle/>
          <a:p>
            <a:r>
              <a:rPr lang="en-US" dirty="0"/>
              <a:t>DSC680 Project 3</a:t>
            </a:r>
            <a:br>
              <a:rPr lang="en-US" dirty="0"/>
            </a:br>
            <a:r>
              <a:rPr lang="en-US" sz="2800" dirty="0"/>
              <a:t>Walmart Sale Prediction</a:t>
            </a:r>
          </a:p>
        </p:txBody>
      </p:sp>
      <p:pic>
        <p:nvPicPr>
          <p:cNvPr id="5" name="Audio 4">
            <a:hlinkClick r:id="" action="ppaction://media"/>
            <a:extLst>
              <a:ext uri="{FF2B5EF4-FFF2-40B4-BE49-F238E27FC236}">
                <a16:creationId xmlns:a16="http://schemas.microsoft.com/office/drawing/2014/main" id="{2338F608-9252-7D46-B431-2934558658E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11142494"/>
      </p:ext>
    </p:extLst>
  </p:cSld>
  <p:clrMapOvr>
    <a:masterClrMapping/>
  </p:clrMapOvr>
  <mc:AlternateContent xmlns:mc="http://schemas.openxmlformats.org/markup-compatibility/2006">
    <mc:Choice xmlns:p14="http://schemas.microsoft.com/office/powerpoint/2010/main" Requires="p14">
      <p:transition spd="slow" p14:dur="2000" advTm="34873"/>
    </mc:Choice>
    <mc:Fallback>
      <p:transition spd="slow" advTm="348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85711B-2C2C-DC4D-9E0C-C20AE344CB42}"/>
              </a:ext>
            </a:extLst>
          </p:cNvPr>
          <p:cNvSpPr txBox="1"/>
          <p:nvPr/>
        </p:nvSpPr>
        <p:spPr>
          <a:xfrm>
            <a:off x="3239603" y="219228"/>
            <a:ext cx="5484194" cy="523220"/>
          </a:xfrm>
          <a:prstGeom prst="rect">
            <a:avLst/>
          </a:prstGeom>
          <a:noFill/>
        </p:spPr>
        <p:txBody>
          <a:bodyPr wrap="none" rtlCol="0">
            <a:spAutoFit/>
          </a:bodyPr>
          <a:lstStyle/>
          <a:p>
            <a:r>
              <a:rPr lang="en-US" sz="2800" dirty="0"/>
              <a:t>Sales Distribution of store </a:t>
            </a:r>
            <a:r>
              <a:rPr lang="en-US" sz="2800"/>
              <a:t>no 35</a:t>
            </a:r>
            <a:endParaRPr lang="en-US" sz="2800" dirty="0"/>
          </a:p>
        </p:txBody>
      </p:sp>
      <p:pic>
        <p:nvPicPr>
          <p:cNvPr id="3" name="Picture 2">
            <a:extLst>
              <a:ext uri="{FF2B5EF4-FFF2-40B4-BE49-F238E27FC236}">
                <a16:creationId xmlns:a16="http://schemas.microsoft.com/office/drawing/2014/main" id="{75DB6465-A023-A84F-B588-22F84FB34696}"/>
              </a:ext>
            </a:extLst>
          </p:cNvPr>
          <p:cNvPicPr>
            <a:picLocks noChangeAspect="1"/>
          </p:cNvPicPr>
          <p:nvPr/>
        </p:nvPicPr>
        <p:blipFill>
          <a:blip r:embed="rId5"/>
          <a:stretch>
            <a:fillRect/>
          </a:stretch>
        </p:blipFill>
        <p:spPr>
          <a:xfrm>
            <a:off x="64634" y="900499"/>
            <a:ext cx="11834131" cy="5957501"/>
          </a:xfrm>
          <a:prstGeom prst="rect">
            <a:avLst/>
          </a:prstGeom>
        </p:spPr>
      </p:pic>
      <p:pic>
        <p:nvPicPr>
          <p:cNvPr id="5" name="Audio 4">
            <a:hlinkClick r:id="" action="ppaction://media"/>
            <a:extLst>
              <a:ext uri="{FF2B5EF4-FFF2-40B4-BE49-F238E27FC236}">
                <a16:creationId xmlns:a16="http://schemas.microsoft.com/office/drawing/2014/main" id="{284EFC92-A45B-F942-B2E2-62B0476DFE8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16741826"/>
      </p:ext>
    </p:extLst>
  </p:cSld>
  <p:clrMapOvr>
    <a:masterClrMapping/>
  </p:clrMapOvr>
  <mc:AlternateContent xmlns:mc="http://schemas.openxmlformats.org/markup-compatibility/2006">
    <mc:Choice xmlns:p14="http://schemas.microsoft.com/office/powerpoint/2010/main" Requires="p14">
      <p:transition spd="slow" p14:dur="2000" advTm="10801"/>
    </mc:Choice>
    <mc:Fallback>
      <p:transition spd="slow" advTm="108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85711B-2C2C-DC4D-9E0C-C20AE344CB42}"/>
              </a:ext>
            </a:extLst>
          </p:cNvPr>
          <p:cNvSpPr txBox="1"/>
          <p:nvPr/>
        </p:nvSpPr>
        <p:spPr>
          <a:xfrm>
            <a:off x="4011448" y="274646"/>
            <a:ext cx="3940502" cy="369332"/>
          </a:xfrm>
          <a:prstGeom prst="rect">
            <a:avLst/>
          </a:prstGeom>
          <a:noFill/>
        </p:spPr>
        <p:txBody>
          <a:bodyPr wrap="none" rtlCol="0">
            <a:spAutoFit/>
          </a:bodyPr>
          <a:lstStyle/>
          <a:p>
            <a:r>
              <a:rPr lang="en-US" dirty="0"/>
              <a:t>Quarterly Growth rate in Q3’2012</a:t>
            </a:r>
            <a:r>
              <a:rPr lang="en-US" b="1" i="1" dirty="0"/>
              <a:t> </a:t>
            </a:r>
          </a:p>
        </p:txBody>
      </p:sp>
      <p:pic>
        <p:nvPicPr>
          <p:cNvPr id="4" name="Picture 3">
            <a:extLst>
              <a:ext uri="{FF2B5EF4-FFF2-40B4-BE49-F238E27FC236}">
                <a16:creationId xmlns:a16="http://schemas.microsoft.com/office/drawing/2014/main" id="{23D835A5-A974-FD41-B1E7-682662834021}"/>
              </a:ext>
            </a:extLst>
          </p:cNvPr>
          <p:cNvPicPr>
            <a:picLocks noChangeAspect="1"/>
          </p:cNvPicPr>
          <p:nvPr/>
        </p:nvPicPr>
        <p:blipFill>
          <a:blip r:embed="rId5"/>
          <a:stretch>
            <a:fillRect/>
          </a:stretch>
        </p:blipFill>
        <p:spPr>
          <a:xfrm>
            <a:off x="383418" y="900544"/>
            <a:ext cx="11196561" cy="5611091"/>
          </a:xfrm>
          <a:prstGeom prst="rect">
            <a:avLst/>
          </a:prstGeom>
        </p:spPr>
      </p:pic>
      <p:pic>
        <p:nvPicPr>
          <p:cNvPr id="5" name="Audio 4">
            <a:hlinkClick r:id="" action="ppaction://media"/>
            <a:extLst>
              <a:ext uri="{FF2B5EF4-FFF2-40B4-BE49-F238E27FC236}">
                <a16:creationId xmlns:a16="http://schemas.microsoft.com/office/drawing/2014/main" id="{FDEA6797-5CE8-4B48-A9C8-DCDF836D54A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21729455"/>
      </p:ext>
    </p:extLst>
  </p:cSld>
  <p:clrMapOvr>
    <a:masterClrMapping/>
  </p:clrMapOvr>
  <mc:AlternateContent xmlns:mc="http://schemas.openxmlformats.org/markup-compatibility/2006">
    <mc:Choice xmlns:p14="http://schemas.microsoft.com/office/powerpoint/2010/main" Requires="p14">
      <p:transition spd="slow" p14:dur="2000" advTm="475"/>
    </mc:Choice>
    <mc:Fallback>
      <p:transition spd="slow" advTm="4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85711B-2C2C-DC4D-9E0C-C20AE344CB42}"/>
              </a:ext>
            </a:extLst>
          </p:cNvPr>
          <p:cNvSpPr txBox="1"/>
          <p:nvPr/>
        </p:nvSpPr>
        <p:spPr>
          <a:xfrm>
            <a:off x="4011448" y="274646"/>
            <a:ext cx="3940502" cy="369332"/>
          </a:xfrm>
          <a:prstGeom prst="rect">
            <a:avLst/>
          </a:prstGeom>
          <a:noFill/>
        </p:spPr>
        <p:txBody>
          <a:bodyPr wrap="none" rtlCol="0">
            <a:spAutoFit/>
          </a:bodyPr>
          <a:lstStyle/>
          <a:p>
            <a:r>
              <a:rPr lang="en-US" dirty="0"/>
              <a:t>Quarterly Growth rate in Q3’2012</a:t>
            </a:r>
            <a:r>
              <a:rPr lang="en-US" b="1" i="1" dirty="0"/>
              <a:t> </a:t>
            </a:r>
          </a:p>
        </p:txBody>
      </p:sp>
      <p:pic>
        <p:nvPicPr>
          <p:cNvPr id="3" name="Picture 2">
            <a:extLst>
              <a:ext uri="{FF2B5EF4-FFF2-40B4-BE49-F238E27FC236}">
                <a16:creationId xmlns:a16="http://schemas.microsoft.com/office/drawing/2014/main" id="{E44EC4BD-88D3-0E44-994C-888C60FA8109}"/>
              </a:ext>
            </a:extLst>
          </p:cNvPr>
          <p:cNvPicPr>
            <a:picLocks noChangeAspect="1"/>
          </p:cNvPicPr>
          <p:nvPr/>
        </p:nvPicPr>
        <p:blipFill>
          <a:blip r:embed="rId5"/>
          <a:stretch>
            <a:fillRect/>
          </a:stretch>
        </p:blipFill>
        <p:spPr>
          <a:xfrm>
            <a:off x="257270" y="1094321"/>
            <a:ext cx="11448858" cy="5569715"/>
          </a:xfrm>
          <a:prstGeom prst="rect">
            <a:avLst/>
          </a:prstGeom>
        </p:spPr>
      </p:pic>
      <p:pic>
        <p:nvPicPr>
          <p:cNvPr id="5" name="Audio 4">
            <a:hlinkClick r:id="" action="ppaction://media"/>
            <a:extLst>
              <a:ext uri="{FF2B5EF4-FFF2-40B4-BE49-F238E27FC236}">
                <a16:creationId xmlns:a16="http://schemas.microsoft.com/office/drawing/2014/main" id="{10A47277-4FE1-AF4F-AFB3-CC5E6D28D71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426529536"/>
      </p:ext>
    </p:extLst>
  </p:cSld>
  <p:clrMapOvr>
    <a:masterClrMapping/>
  </p:clrMapOvr>
  <mc:AlternateContent xmlns:mc="http://schemas.openxmlformats.org/markup-compatibility/2006">
    <mc:Choice xmlns:p14="http://schemas.microsoft.com/office/powerpoint/2010/main" Requires="p14">
      <p:transition spd="slow" p14:dur="2000" advTm="1863"/>
    </mc:Choice>
    <mc:Fallback>
      <p:transition spd="slow" advTm="18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85711B-2C2C-DC4D-9E0C-C20AE344CB42}"/>
              </a:ext>
            </a:extLst>
          </p:cNvPr>
          <p:cNvSpPr txBox="1"/>
          <p:nvPr/>
        </p:nvSpPr>
        <p:spPr>
          <a:xfrm>
            <a:off x="4011448" y="274646"/>
            <a:ext cx="2542684" cy="369332"/>
          </a:xfrm>
          <a:prstGeom prst="rect">
            <a:avLst/>
          </a:prstGeom>
          <a:noFill/>
        </p:spPr>
        <p:txBody>
          <a:bodyPr wrap="none" rtlCol="0">
            <a:spAutoFit/>
          </a:bodyPr>
          <a:lstStyle/>
          <a:p>
            <a:r>
              <a:rPr lang="en-US" dirty="0"/>
              <a:t>Overall monthly sales</a:t>
            </a:r>
            <a:endParaRPr lang="en-US" b="1" i="1" dirty="0"/>
          </a:p>
        </p:txBody>
      </p:sp>
      <p:pic>
        <p:nvPicPr>
          <p:cNvPr id="4" name="Picture 3">
            <a:extLst>
              <a:ext uri="{FF2B5EF4-FFF2-40B4-BE49-F238E27FC236}">
                <a16:creationId xmlns:a16="http://schemas.microsoft.com/office/drawing/2014/main" id="{DB3B86F9-08B6-E04E-ACD6-40E43F180B72}"/>
              </a:ext>
            </a:extLst>
          </p:cNvPr>
          <p:cNvPicPr>
            <a:picLocks noChangeAspect="1"/>
          </p:cNvPicPr>
          <p:nvPr/>
        </p:nvPicPr>
        <p:blipFill>
          <a:blip r:embed="rId3"/>
          <a:stretch>
            <a:fillRect/>
          </a:stretch>
        </p:blipFill>
        <p:spPr>
          <a:xfrm>
            <a:off x="239809" y="1167839"/>
            <a:ext cx="11483780" cy="5690161"/>
          </a:xfrm>
          <a:prstGeom prst="rect">
            <a:avLst/>
          </a:prstGeom>
        </p:spPr>
      </p:pic>
    </p:spTree>
    <p:extLst>
      <p:ext uri="{BB962C8B-B14F-4D97-AF65-F5344CB8AC3E}">
        <p14:creationId xmlns:p14="http://schemas.microsoft.com/office/powerpoint/2010/main" val="2816614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AD6B69-3D6B-E341-9C79-97D1401F3655}"/>
              </a:ext>
            </a:extLst>
          </p:cNvPr>
          <p:cNvSpPr txBox="1"/>
          <p:nvPr/>
        </p:nvSpPr>
        <p:spPr>
          <a:xfrm>
            <a:off x="2637142" y="1614965"/>
            <a:ext cx="6582251" cy="2031325"/>
          </a:xfrm>
          <a:prstGeom prst="rect">
            <a:avLst/>
          </a:prstGeom>
          <a:noFill/>
        </p:spPr>
        <p:txBody>
          <a:bodyPr wrap="none" rtlCol="0">
            <a:spAutoFit/>
          </a:bodyPr>
          <a:lstStyle/>
          <a:p>
            <a:r>
              <a:rPr lang="en-US" dirty="0"/>
              <a:t>Super Bowl: 12-Feb-10, 11-Feb-11, 10-Feb-12, 8-Feb-13</a:t>
            </a:r>
          </a:p>
          <a:p>
            <a:endParaRPr lang="en-US" dirty="0"/>
          </a:p>
          <a:p>
            <a:r>
              <a:rPr lang="en-US" dirty="0" err="1"/>
              <a:t>Labour</a:t>
            </a:r>
            <a:r>
              <a:rPr lang="en-US" dirty="0"/>
              <a:t> Day: 10-Sep-10, 9-Sep-11, 7-Sep-12, 6-Sep-13</a:t>
            </a:r>
          </a:p>
          <a:p>
            <a:endParaRPr lang="en-US" dirty="0"/>
          </a:p>
          <a:p>
            <a:r>
              <a:rPr lang="en-US" dirty="0"/>
              <a:t>Thanksgiving: 26-Nov-10, 25-Nov-11, 23-Nov-12, 29-Nov-13</a:t>
            </a:r>
          </a:p>
          <a:p>
            <a:endParaRPr lang="en-US" dirty="0"/>
          </a:p>
          <a:p>
            <a:r>
              <a:rPr lang="en-US" dirty="0"/>
              <a:t>Christmas: 31-Dec-10, 30-Dec-11, 28-Dec-12, 27-Dec-13</a:t>
            </a:r>
          </a:p>
        </p:txBody>
      </p:sp>
      <p:sp>
        <p:nvSpPr>
          <p:cNvPr id="5" name="TextBox 4">
            <a:extLst>
              <a:ext uri="{FF2B5EF4-FFF2-40B4-BE49-F238E27FC236}">
                <a16:creationId xmlns:a16="http://schemas.microsoft.com/office/drawing/2014/main" id="{DA24A371-1C4E-7246-8353-A027EF9211DE}"/>
              </a:ext>
            </a:extLst>
          </p:cNvPr>
          <p:cNvSpPr txBox="1"/>
          <p:nvPr/>
        </p:nvSpPr>
        <p:spPr>
          <a:xfrm>
            <a:off x="4759519" y="196784"/>
            <a:ext cx="2337499" cy="461665"/>
          </a:xfrm>
          <a:prstGeom prst="rect">
            <a:avLst/>
          </a:prstGeom>
          <a:noFill/>
        </p:spPr>
        <p:txBody>
          <a:bodyPr wrap="none" rtlCol="0">
            <a:spAutoFit/>
          </a:bodyPr>
          <a:lstStyle/>
          <a:p>
            <a:r>
              <a:rPr lang="en-US" sz="2400" dirty="0"/>
              <a:t>Holiday Events</a:t>
            </a:r>
          </a:p>
        </p:txBody>
      </p:sp>
      <p:sp>
        <p:nvSpPr>
          <p:cNvPr id="3" name="Rectangle 2">
            <a:extLst>
              <a:ext uri="{FF2B5EF4-FFF2-40B4-BE49-F238E27FC236}">
                <a16:creationId xmlns:a16="http://schemas.microsoft.com/office/drawing/2014/main" id="{C081344E-20A0-FD43-A64D-103A6699EC55}"/>
              </a:ext>
            </a:extLst>
          </p:cNvPr>
          <p:cNvSpPr/>
          <p:nvPr/>
        </p:nvSpPr>
        <p:spPr>
          <a:xfrm>
            <a:off x="2880268" y="4909617"/>
            <a:ext cx="6096000" cy="1477328"/>
          </a:xfrm>
          <a:prstGeom prst="rect">
            <a:avLst/>
          </a:prstGeom>
        </p:spPr>
        <p:txBody>
          <a:bodyPr>
            <a:spAutoFit/>
          </a:bodyPr>
          <a:lstStyle/>
          <a:p>
            <a:r>
              <a:rPr lang="en-US" dirty="0" err="1"/>
              <a:t>Super_Bowl_Sales</a:t>
            </a:r>
            <a:r>
              <a:rPr lang="en-US" dirty="0"/>
              <a:t>': 1079127.9877037033 </a:t>
            </a:r>
            <a:r>
              <a:rPr lang="en-US" dirty="0" err="1"/>
              <a:t>Labour_Day_Sales</a:t>
            </a:r>
            <a:r>
              <a:rPr lang="en-US" dirty="0"/>
              <a:t>': 1042427.2939259257 </a:t>
            </a:r>
            <a:r>
              <a:rPr lang="en-US" dirty="0" err="1"/>
              <a:t>Thanksgiving_Sales</a:t>
            </a:r>
            <a:r>
              <a:rPr lang="en-US" dirty="0"/>
              <a:t>': 1471273.427777778 </a:t>
            </a:r>
            <a:r>
              <a:rPr lang="en-US" dirty="0" err="1"/>
              <a:t>Christmas_Sales</a:t>
            </a:r>
            <a:r>
              <a:rPr lang="en-US" dirty="0"/>
              <a:t>': 960833.1115555551</a:t>
            </a:r>
          </a:p>
          <a:p>
            <a:r>
              <a:rPr lang="en-US" dirty="0" err="1"/>
              <a:t>Non_Holiday_Sales</a:t>
            </a:r>
            <a:r>
              <a:rPr lang="en-US" dirty="0"/>
              <a:t>': 1041256.3802088564</a:t>
            </a:r>
          </a:p>
        </p:txBody>
      </p:sp>
      <p:sp>
        <p:nvSpPr>
          <p:cNvPr id="8" name="TextBox 7">
            <a:extLst>
              <a:ext uri="{FF2B5EF4-FFF2-40B4-BE49-F238E27FC236}">
                <a16:creationId xmlns:a16="http://schemas.microsoft.com/office/drawing/2014/main" id="{5A3DA6BD-5D42-774E-8833-1C03C84865C1}"/>
              </a:ext>
            </a:extLst>
          </p:cNvPr>
          <p:cNvSpPr txBox="1"/>
          <p:nvPr/>
        </p:nvSpPr>
        <p:spPr>
          <a:xfrm>
            <a:off x="4516394" y="4205171"/>
            <a:ext cx="2332690" cy="461665"/>
          </a:xfrm>
          <a:prstGeom prst="rect">
            <a:avLst/>
          </a:prstGeom>
          <a:noFill/>
        </p:spPr>
        <p:txBody>
          <a:bodyPr wrap="none" rtlCol="0">
            <a:spAutoFit/>
          </a:bodyPr>
          <a:lstStyle/>
          <a:p>
            <a:r>
              <a:rPr lang="en-US" sz="2400" b="1" dirty="0"/>
              <a:t>Result of sales:</a:t>
            </a:r>
          </a:p>
        </p:txBody>
      </p:sp>
    </p:spTree>
    <p:extLst>
      <p:ext uri="{BB962C8B-B14F-4D97-AF65-F5344CB8AC3E}">
        <p14:creationId xmlns:p14="http://schemas.microsoft.com/office/powerpoint/2010/main" val="10175797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D5108D-274A-A645-8198-A87055A270E1}"/>
              </a:ext>
            </a:extLst>
          </p:cNvPr>
          <p:cNvSpPr txBox="1"/>
          <p:nvPr/>
        </p:nvSpPr>
        <p:spPr>
          <a:xfrm>
            <a:off x="2976044" y="181910"/>
            <a:ext cx="5963492" cy="523220"/>
          </a:xfrm>
          <a:prstGeom prst="rect">
            <a:avLst/>
          </a:prstGeom>
          <a:noFill/>
        </p:spPr>
        <p:txBody>
          <a:bodyPr wrap="none" rtlCol="0">
            <a:spAutoFit/>
          </a:bodyPr>
          <a:lstStyle/>
          <a:p>
            <a:r>
              <a:rPr lang="en-US" sz="2800" dirty="0"/>
              <a:t>Data quality check and cleaning</a:t>
            </a:r>
          </a:p>
        </p:txBody>
      </p:sp>
      <p:pic>
        <p:nvPicPr>
          <p:cNvPr id="7" name="Picture 6">
            <a:extLst>
              <a:ext uri="{FF2B5EF4-FFF2-40B4-BE49-F238E27FC236}">
                <a16:creationId xmlns:a16="http://schemas.microsoft.com/office/drawing/2014/main" id="{8F4D63E3-5F5C-E049-89E8-1E89AE046685}"/>
              </a:ext>
            </a:extLst>
          </p:cNvPr>
          <p:cNvPicPr>
            <a:picLocks noChangeAspect="1"/>
          </p:cNvPicPr>
          <p:nvPr/>
        </p:nvPicPr>
        <p:blipFill>
          <a:blip r:embed="rId2"/>
          <a:stretch>
            <a:fillRect/>
          </a:stretch>
        </p:blipFill>
        <p:spPr>
          <a:xfrm>
            <a:off x="6342921" y="815966"/>
            <a:ext cx="5778500" cy="5803900"/>
          </a:xfrm>
          <a:prstGeom prst="rect">
            <a:avLst/>
          </a:prstGeom>
        </p:spPr>
      </p:pic>
      <p:pic>
        <p:nvPicPr>
          <p:cNvPr id="8" name="Picture 7">
            <a:extLst>
              <a:ext uri="{FF2B5EF4-FFF2-40B4-BE49-F238E27FC236}">
                <a16:creationId xmlns:a16="http://schemas.microsoft.com/office/drawing/2014/main" id="{5BF5F3C4-DADA-FA43-B20B-D49DDF52C566}"/>
              </a:ext>
            </a:extLst>
          </p:cNvPr>
          <p:cNvPicPr>
            <a:picLocks noChangeAspect="1"/>
          </p:cNvPicPr>
          <p:nvPr/>
        </p:nvPicPr>
        <p:blipFill>
          <a:blip r:embed="rId3"/>
          <a:stretch>
            <a:fillRect/>
          </a:stretch>
        </p:blipFill>
        <p:spPr>
          <a:xfrm>
            <a:off x="282684" y="815966"/>
            <a:ext cx="5778500" cy="5803900"/>
          </a:xfrm>
          <a:prstGeom prst="rect">
            <a:avLst/>
          </a:prstGeom>
        </p:spPr>
      </p:pic>
    </p:spTree>
    <p:extLst>
      <p:ext uri="{BB962C8B-B14F-4D97-AF65-F5344CB8AC3E}">
        <p14:creationId xmlns:p14="http://schemas.microsoft.com/office/powerpoint/2010/main" val="2055830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D5108D-274A-A645-8198-A87055A270E1}"/>
              </a:ext>
            </a:extLst>
          </p:cNvPr>
          <p:cNvSpPr txBox="1"/>
          <p:nvPr/>
        </p:nvSpPr>
        <p:spPr>
          <a:xfrm>
            <a:off x="4186408" y="0"/>
            <a:ext cx="3002745" cy="523220"/>
          </a:xfrm>
          <a:prstGeom prst="rect">
            <a:avLst/>
          </a:prstGeom>
          <a:noFill/>
        </p:spPr>
        <p:txBody>
          <a:bodyPr wrap="none" rtlCol="0">
            <a:spAutoFit/>
          </a:bodyPr>
          <a:lstStyle/>
          <a:p>
            <a:r>
              <a:rPr lang="en-US" sz="2800" dirty="0"/>
              <a:t>Model Selection</a:t>
            </a:r>
          </a:p>
        </p:txBody>
      </p:sp>
      <p:pic>
        <p:nvPicPr>
          <p:cNvPr id="5" name="Picture 4">
            <a:extLst>
              <a:ext uri="{FF2B5EF4-FFF2-40B4-BE49-F238E27FC236}">
                <a16:creationId xmlns:a16="http://schemas.microsoft.com/office/drawing/2014/main" id="{FBC79467-1704-6349-84CE-988515107490}"/>
              </a:ext>
            </a:extLst>
          </p:cNvPr>
          <p:cNvPicPr>
            <a:picLocks noChangeAspect="1"/>
          </p:cNvPicPr>
          <p:nvPr/>
        </p:nvPicPr>
        <p:blipFill>
          <a:blip r:embed="rId2"/>
          <a:stretch>
            <a:fillRect/>
          </a:stretch>
        </p:blipFill>
        <p:spPr>
          <a:xfrm>
            <a:off x="524943" y="1025664"/>
            <a:ext cx="4421129" cy="3115407"/>
          </a:xfrm>
          <a:prstGeom prst="rect">
            <a:avLst/>
          </a:prstGeom>
        </p:spPr>
      </p:pic>
      <p:pic>
        <p:nvPicPr>
          <p:cNvPr id="6" name="Picture 5">
            <a:extLst>
              <a:ext uri="{FF2B5EF4-FFF2-40B4-BE49-F238E27FC236}">
                <a16:creationId xmlns:a16="http://schemas.microsoft.com/office/drawing/2014/main" id="{305C9DEE-F436-A64F-9D25-A8C04941E039}"/>
              </a:ext>
            </a:extLst>
          </p:cNvPr>
          <p:cNvPicPr>
            <a:picLocks noChangeAspect="1"/>
          </p:cNvPicPr>
          <p:nvPr/>
        </p:nvPicPr>
        <p:blipFill>
          <a:blip r:embed="rId3"/>
          <a:stretch>
            <a:fillRect/>
          </a:stretch>
        </p:blipFill>
        <p:spPr>
          <a:xfrm>
            <a:off x="7072564" y="1086683"/>
            <a:ext cx="4177325" cy="3054388"/>
          </a:xfrm>
          <a:prstGeom prst="rect">
            <a:avLst/>
          </a:prstGeom>
        </p:spPr>
      </p:pic>
      <p:pic>
        <p:nvPicPr>
          <p:cNvPr id="7" name="Picture 6">
            <a:extLst>
              <a:ext uri="{FF2B5EF4-FFF2-40B4-BE49-F238E27FC236}">
                <a16:creationId xmlns:a16="http://schemas.microsoft.com/office/drawing/2014/main" id="{61A5B424-44CA-5E4A-A818-E359F28D9884}"/>
              </a:ext>
            </a:extLst>
          </p:cNvPr>
          <p:cNvPicPr>
            <a:picLocks noChangeAspect="1"/>
          </p:cNvPicPr>
          <p:nvPr/>
        </p:nvPicPr>
        <p:blipFill>
          <a:blip r:embed="rId4"/>
          <a:stretch>
            <a:fillRect/>
          </a:stretch>
        </p:blipFill>
        <p:spPr>
          <a:xfrm>
            <a:off x="3097465" y="4614006"/>
            <a:ext cx="5049008" cy="3557850"/>
          </a:xfrm>
          <a:prstGeom prst="rect">
            <a:avLst/>
          </a:prstGeom>
        </p:spPr>
      </p:pic>
      <p:sp>
        <p:nvSpPr>
          <p:cNvPr id="8" name="Rectangle 7">
            <a:extLst>
              <a:ext uri="{FF2B5EF4-FFF2-40B4-BE49-F238E27FC236}">
                <a16:creationId xmlns:a16="http://schemas.microsoft.com/office/drawing/2014/main" id="{5E6E0372-4DFB-AE4C-92A7-998511FCB814}"/>
              </a:ext>
            </a:extLst>
          </p:cNvPr>
          <p:cNvSpPr/>
          <p:nvPr/>
        </p:nvSpPr>
        <p:spPr>
          <a:xfrm>
            <a:off x="8035636" y="840998"/>
            <a:ext cx="2818400" cy="369332"/>
          </a:xfrm>
          <a:prstGeom prst="rect">
            <a:avLst/>
          </a:prstGeom>
        </p:spPr>
        <p:txBody>
          <a:bodyPr wrap="none">
            <a:spAutoFit/>
          </a:bodyPr>
          <a:lstStyle/>
          <a:p>
            <a:r>
              <a:rPr lang="en-US" dirty="0"/>
              <a:t>polynomial </a:t>
            </a:r>
            <a:r>
              <a:rPr lang="en-US" dirty="0" err="1"/>
              <a:t>Regeression</a:t>
            </a:r>
            <a:endParaRPr lang="en-US" dirty="0"/>
          </a:p>
        </p:txBody>
      </p:sp>
      <p:sp>
        <p:nvSpPr>
          <p:cNvPr id="9" name="Rectangle 8">
            <a:extLst>
              <a:ext uri="{FF2B5EF4-FFF2-40B4-BE49-F238E27FC236}">
                <a16:creationId xmlns:a16="http://schemas.microsoft.com/office/drawing/2014/main" id="{A06BBE7A-8A6F-D743-BAB3-3415B8767725}"/>
              </a:ext>
            </a:extLst>
          </p:cNvPr>
          <p:cNvSpPr/>
          <p:nvPr/>
        </p:nvSpPr>
        <p:spPr>
          <a:xfrm>
            <a:off x="1683776" y="840998"/>
            <a:ext cx="2103461" cy="369332"/>
          </a:xfrm>
          <a:prstGeom prst="rect">
            <a:avLst/>
          </a:prstGeom>
        </p:spPr>
        <p:txBody>
          <a:bodyPr wrap="none">
            <a:spAutoFit/>
          </a:bodyPr>
          <a:lstStyle/>
          <a:p>
            <a:r>
              <a:rPr lang="en-US" dirty="0"/>
              <a:t>Linear Regression</a:t>
            </a:r>
          </a:p>
        </p:txBody>
      </p:sp>
      <p:sp>
        <p:nvSpPr>
          <p:cNvPr id="10" name="Rectangle 9">
            <a:extLst>
              <a:ext uri="{FF2B5EF4-FFF2-40B4-BE49-F238E27FC236}">
                <a16:creationId xmlns:a16="http://schemas.microsoft.com/office/drawing/2014/main" id="{65E3A4DA-4730-BA4B-81C5-1E7543A3DC14}"/>
              </a:ext>
            </a:extLst>
          </p:cNvPr>
          <p:cNvSpPr/>
          <p:nvPr/>
        </p:nvSpPr>
        <p:spPr>
          <a:xfrm>
            <a:off x="4350327" y="4458849"/>
            <a:ext cx="2991525" cy="369332"/>
          </a:xfrm>
          <a:prstGeom prst="rect">
            <a:avLst/>
          </a:prstGeom>
        </p:spPr>
        <p:txBody>
          <a:bodyPr wrap="none">
            <a:spAutoFit/>
          </a:bodyPr>
          <a:lstStyle/>
          <a:p>
            <a:r>
              <a:rPr lang="en-US" dirty="0"/>
              <a:t>Random Forest Regressor</a:t>
            </a:r>
          </a:p>
        </p:txBody>
      </p:sp>
    </p:spTree>
    <p:extLst>
      <p:ext uri="{BB962C8B-B14F-4D97-AF65-F5344CB8AC3E}">
        <p14:creationId xmlns:p14="http://schemas.microsoft.com/office/powerpoint/2010/main" val="3234320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9208F-B093-E044-A075-F7DCBCC73CDB}"/>
              </a:ext>
            </a:extLst>
          </p:cNvPr>
          <p:cNvSpPr>
            <a:spLocks noGrp="1"/>
          </p:cNvSpPr>
          <p:nvPr>
            <p:ph type="title"/>
          </p:nvPr>
        </p:nvSpPr>
        <p:spPr>
          <a:xfrm>
            <a:off x="3279775" y="201613"/>
            <a:ext cx="8912225" cy="1281112"/>
          </a:xfrm>
        </p:spPr>
        <p:txBody>
          <a:bodyPr/>
          <a:lstStyle/>
          <a:p>
            <a:r>
              <a:rPr lang="en-US" dirty="0"/>
              <a:t>Conclusion</a:t>
            </a:r>
          </a:p>
        </p:txBody>
      </p:sp>
      <p:sp>
        <p:nvSpPr>
          <p:cNvPr id="3" name="TextBox 2">
            <a:extLst>
              <a:ext uri="{FF2B5EF4-FFF2-40B4-BE49-F238E27FC236}">
                <a16:creationId xmlns:a16="http://schemas.microsoft.com/office/drawing/2014/main" id="{456B059D-7856-974F-BD76-4A2D5BFCF721}"/>
              </a:ext>
            </a:extLst>
          </p:cNvPr>
          <p:cNvSpPr txBox="1"/>
          <p:nvPr/>
        </p:nvSpPr>
        <p:spPr>
          <a:xfrm>
            <a:off x="2267488" y="1137249"/>
            <a:ext cx="10097636" cy="5355312"/>
          </a:xfrm>
          <a:prstGeom prst="rect">
            <a:avLst/>
          </a:prstGeom>
          <a:noFill/>
        </p:spPr>
        <p:txBody>
          <a:bodyPr wrap="none" rtlCol="0">
            <a:spAutoFit/>
          </a:bodyPr>
          <a:lstStyle/>
          <a:p>
            <a:pPr marL="285750" indent="-285750">
              <a:buFont typeface="Wingdings" pitchFamily="2" charset="2"/>
              <a:buChar char="Ø"/>
            </a:pPr>
            <a:r>
              <a:rPr lang="en-US" dirty="0"/>
              <a:t>Walmart sales dataset was successfully analyzed with a goal to predict the </a:t>
            </a:r>
          </a:p>
          <a:p>
            <a:r>
              <a:rPr lang="en-US" dirty="0"/>
              <a:t>	factors affecting </a:t>
            </a:r>
          </a:p>
          <a:p>
            <a:pPr marL="285750" indent="-285750">
              <a:buFont typeface="Wingdings" pitchFamily="2" charset="2"/>
              <a:buChar char="Ø"/>
            </a:pPr>
            <a:endParaRPr lang="en-US" dirty="0"/>
          </a:p>
          <a:p>
            <a:pPr marL="285750" indent="-285750">
              <a:buFont typeface="Wingdings" pitchFamily="2" charset="2"/>
              <a:buChar char="Ø"/>
            </a:pPr>
            <a:r>
              <a:rPr lang="en-US" dirty="0"/>
              <a:t>There are a total of 8 attributes considered for this analysis such as Store, Date, </a:t>
            </a:r>
          </a:p>
          <a:p>
            <a:r>
              <a:rPr lang="en-US" dirty="0"/>
              <a:t>	</a:t>
            </a:r>
            <a:r>
              <a:rPr lang="en-US" dirty="0" err="1"/>
              <a:t>Weekly_Sales</a:t>
            </a:r>
            <a:r>
              <a:rPr lang="en-US" dirty="0"/>
              <a:t>, </a:t>
            </a:r>
            <a:r>
              <a:rPr lang="en-US" dirty="0" err="1"/>
              <a:t>Holiday_Flag</a:t>
            </a:r>
            <a:r>
              <a:rPr lang="en-US" dirty="0"/>
              <a:t>, Temperature, </a:t>
            </a:r>
            <a:r>
              <a:rPr lang="en-US" dirty="0" err="1"/>
              <a:t>Fuel_Price</a:t>
            </a:r>
            <a:r>
              <a:rPr lang="en-US" dirty="0"/>
              <a:t>, CPI, Unemployment.</a:t>
            </a:r>
          </a:p>
          <a:p>
            <a:pPr marL="285750" indent="-285750">
              <a:buFont typeface="Wingdings" pitchFamily="2" charset="2"/>
              <a:buChar char="Ø"/>
            </a:pPr>
            <a:endParaRPr lang="en-US" dirty="0"/>
          </a:p>
          <a:p>
            <a:pPr marL="285750" indent="-285750">
              <a:buFont typeface="Wingdings" pitchFamily="2" charset="2"/>
              <a:buChar char="Ø"/>
            </a:pPr>
            <a:r>
              <a:rPr lang="en-US" dirty="0"/>
              <a:t>There were a total of 3 types of predictive models built i.e. Multiple Linear Regression,</a:t>
            </a:r>
          </a:p>
          <a:p>
            <a:r>
              <a:rPr lang="en-US" dirty="0"/>
              <a:t>     polynomial regression and Random Forest Regression</a:t>
            </a:r>
          </a:p>
          <a:p>
            <a:pPr marL="285750" indent="-285750">
              <a:buFont typeface="Wingdings" pitchFamily="2" charset="2"/>
              <a:buChar char="Ø"/>
            </a:pPr>
            <a:endParaRPr lang="en-US" dirty="0"/>
          </a:p>
          <a:p>
            <a:pPr marL="285750" indent="-285750">
              <a:buFont typeface="Wingdings" pitchFamily="2" charset="2"/>
              <a:buChar char="Ø"/>
            </a:pPr>
            <a:r>
              <a:rPr lang="en-US" dirty="0"/>
              <a:t>The accuracy of the models between three models were very comparable. Within</a:t>
            </a:r>
          </a:p>
          <a:p>
            <a:r>
              <a:rPr lang="en-US" dirty="0"/>
              <a:t>     the three models, the polynomial regression has a slightly better accuracy</a:t>
            </a:r>
          </a:p>
          <a:p>
            <a:pPr marL="285750" indent="-285750">
              <a:buFont typeface="Wingdings" pitchFamily="2" charset="2"/>
              <a:buChar char="Ø"/>
            </a:pPr>
            <a:endParaRPr lang="en-US" dirty="0"/>
          </a:p>
          <a:p>
            <a:pPr marL="285750" indent="-285750">
              <a:buFont typeface="Wingdings" pitchFamily="2" charset="2"/>
              <a:buChar char="Ø"/>
            </a:pPr>
            <a:r>
              <a:rPr lang="en-US" dirty="0"/>
              <a:t>Overall, a good predictive model was built with an accuracy of about 95% that is </a:t>
            </a:r>
          </a:p>
          <a:p>
            <a:r>
              <a:rPr lang="en-US" dirty="0"/>
              <a:t>    able to predict the sale of the Walmart store.</a:t>
            </a:r>
          </a:p>
          <a:p>
            <a:pPr marL="285750" indent="-285750">
              <a:buFont typeface="Wingdings" pitchFamily="2" charset="2"/>
              <a:buChar char="Ø"/>
            </a:pPr>
            <a:endParaRPr lang="en-US" dirty="0"/>
          </a:p>
          <a:p>
            <a:pPr marL="285750" indent="-285750">
              <a:buFont typeface="Wingdings" pitchFamily="2" charset="2"/>
              <a:buChar char="Ø"/>
            </a:pPr>
            <a:r>
              <a:rPr lang="en-US" dirty="0"/>
              <a:t>I could have done more work on model selection as other two models </a:t>
            </a:r>
            <a:r>
              <a:rPr lang="en-US" dirty="0" err="1"/>
              <a:t>doen’t</a:t>
            </a:r>
            <a:r>
              <a:rPr lang="en-US" dirty="0"/>
              <a:t> perform</a:t>
            </a:r>
          </a:p>
          <a:p>
            <a:r>
              <a:rPr lang="en-US" dirty="0"/>
              <a:t>	 well.</a:t>
            </a:r>
          </a:p>
          <a:p>
            <a:endParaRPr lang="en-US" dirty="0"/>
          </a:p>
          <a:p>
            <a:endParaRPr lang="en-US" dirty="0"/>
          </a:p>
        </p:txBody>
      </p:sp>
    </p:spTree>
    <p:extLst>
      <p:ext uri="{BB962C8B-B14F-4D97-AF65-F5344CB8AC3E}">
        <p14:creationId xmlns:p14="http://schemas.microsoft.com/office/powerpoint/2010/main" val="3259933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C6EE7F-3BC2-DF40-97A3-5E241B56FCA7}"/>
              </a:ext>
            </a:extLst>
          </p:cNvPr>
          <p:cNvSpPr txBox="1"/>
          <p:nvPr/>
        </p:nvSpPr>
        <p:spPr>
          <a:xfrm>
            <a:off x="2152345" y="702507"/>
            <a:ext cx="5495364" cy="4893647"/>
          </a:xfrm>
          <a:prstGeom prst="rect">
            <a:avLst/>
          </a:prstGeom>
          <a:noFill/>
        </p:spPr>
        <p:txBody>
          <a:bodyPr wrap="square" rtlCol="0">
            <a:spAutoFit/>
          </a:bodyPr>
          <a:lstStyle/>
          <a:p>
            <a:r>
              <a:rPr lang="en-US" sz="2400" b="1" dirty="0"/>
              <a:t>Outline</a:t>
            </a:r>
          </a:p>
          <a:p>
            <a:endParaRPr lang="en-US" sz="2400" b="1" dirty="0"/>
          </a:p>
          <a:p>
            <a:pPr marL="342900" indent="-342900">
              <a:buFontTx/>
              <a:buChar char="-"/>
            </a:pPr>
            <a:r>
              <a:rPr lang="en-US" sz="2400" b="1" dirty="0"/>
              <a:t>Project Scope</a:t>
            </a:r>
          </a:p>
          <a:p>
            <a:pPr marL="342900" indent="-342900">
              <a:buFontTx/>
              <a:buChar char="-"/>
            </a:pPr>
            <a:endParaRPr lang="en-US" sz="2400" b="1" dirty="0"/>
          </a:p>
          <a:p>
            <a:pPr marL="342900" indent="-342900">
              <a:buFontTx/>
              <a:buChar char="-"/>
            </a:pPr>
            <a:r>
              <a:rPr lang="en-US" sz="2400" b="1" dirty="0"/>
              <a:t>Research Questions</a:t>
            </a:r>
          </a:p>
          <a:p>
            <a:pPr marL="342900" indent="-342900">
              <a:buFontTx/>
              <a:buChar char="-"/>
            </a:pPr>
            <a:endParaRPr lang="en-US" sz="2400" b="1" dirty="0"/>
          </a:p>
          <a:p>
            <a:pPr marL="342900" indent="-342900">
              <a:buFontTx/>
              <a:buChar char="-"/>
            </a:pPr>
            <a:r>
              <a:rPr lang="en-US" sz="2400" b="1" dirty="0"/>
              <a:t>Intended Methods</a:t>
            </a:r>
          </a:p>
          <a:p>
            <a:pPr marL="342900" indent="-342900">
              <a:buFontTx/>
              <a:buChar char="-"/>
            </a:pPr>
            <a:endParaRPr lang="en-US" sz="2400" b="1" dirty="0"/>
          </a:p>
          <a:p>
            <a:pPr marL="342900" indent="-342900">
              <a:buFontTx/>
              <a:buChar char="-"/>
            </a:pPr>
            <a:r>
              <a:rPr lang="en-US" sz="2400" b="1" dirty="0"/>
              <a:t>Data Overview</a:t>
            </a:r>
          </a:p>
          <a:p>
            <a:pPr marL="342900" indent="-342900">
              <a:buFontTx/>
              <a:buChar char="-"/>
            </a:pPr>
            <a:endParaRPr lang="en-US" sz="2400" b="1" dirty="0"/>
          </a:p>
          <a:p>
            <a:pPr marL="342900" indent="-342900">
              <a:buFontTx/>
              <a:buChar char="-"/>
            </a:pPr>
            <a:r>
              <a:rPr lang="en-US" sz="2400" b="1" dirty="0"/>
              <a:t>EDA</a:t>
            </a:r>
          </a:p>
          <a:p>
            <a:pPr marL="342900" indent="-342900">
              <a:buFontTx/>
              <a:buChar char="-"/>
            </a:pPr>
            <a:endParaRPr lang="en-US" sz="2400" b="1" dirty="0"/>
          </a:p>
          <a:p>
            <a:pPr marL="342900" indent="-342900">
              <a:buFontTx/>
              <a:buChar char="-"/>
            </a:pPr>
            <a:r>
              <a:rPr lang="en-US" sz="2400" b="1" dirty="0"/>
              <a:t>Model Fitting</a:t>
            </a:r>
          </a:p>
        </p:txBody>
      </p:sp>
      <p:pic>
        <p:nvPicPr>
          <p:cNvPr id="3" name="Audio 2">
            <a:hlinkClick r:id="" action="ppaction://media"/>
            <a:extLst>
              <a:ext uri="{FF2B5EF4-FFF2-40B4-BE49-F238E27FC236}">
                <a16:creationId xmlns:a16="http://schemas.microsoft.com/office/drawing/2014/main" id="{2B536719-1074-194B-B60A-B96688CD5C0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43726503"/>
      </p:ext>
    </p:extLst>
  </p:cSld>
  <p:clrMapOvr>
    <a:masterClrMapping/>
  </p:clrMapOvr>
  <mc:AlternateContent xmlns:mc="http://schemas.openxmlformats.org/markup-compatibility/2006">
    <mc:Choice xmlns:p14="http://schemas.microsoft.com/office/powerpoint/2010/main" Requires="p14">
      <p:transition spd="slow" p14:dur="2000" advTm="33997"/>
    </mc:Choice>
    <mc:Fallback>
      <p:transition spd="slow" advTm="339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B51C2D-0668-F54D-859B-4BFB93ED033D}"/>
              </a:ext>
            </a:extLst>
          </p:cNvPr>
          <p:cNvSpPr txBox="1"/>
          <p:nvPr/>
        </p:nvSpPr>
        <p:spPr>
          <a:xfrm>
            <a:off x="4356848" y="119119"/>
            <a:ext cx="2752677" cy="523220"/>
          </a:xfrm>
          <a:prstGeom prst="rect">
            <a:avLst/>
          </a:prstGeom>
          <a:noFill/>
        </p:spPr>
        <p:txBody>
          <a:bodyPr wrap="none" rtlCol="0">
            <a:spAutoFit/>
          </a:bodyPr>
          <a:lstStyle/>
          <a:p>
            <a:r>
              <a:rPr lang="en-US" sz="2800" dirty="0"/>
              <a:t>Project Outline</a:t>
            </a:r>
          </a:p>
        </p:txBody>
      </p:sp>
      <p:sp>
        <p:nvSpPr>
          <p:cNvPr id="3" name="TextBox 2">
            <a:extLst>
              <a:ext uri="{FF2B5EF4-FFF2-40B4-BE49-F238E27FC236}">
                <a16:creationId xmlns:a16="http://schemas.microsoft.com/office/drawing/2014/main" id="{147185E6-C4EA-914A-A384-1526844D35D4}"/>
              </a:ext>
            </a:extLst>
          </p:cNvPr>
          <p:cNvSpPr txBox="1"/>
          <p:nvPr/>
        </p:nvSpPr>
        <p:spPr>
          <a:xfrm>
            <a:off x="2438129" y="1206570"/>
            <a:ext cx="8956298" cy="1200329"/>
          </a:xfrm>
          <a:prstGeom prst="rect">
            <a:avLst/>
          </a:prstGeom>
          <a:noFill/>
        </p:spPr>
        <p:txBody>
          <a:bodyPr wrap="none" rtlCol="0">
            <a:spAutoFit/>
          </a:bodyPr>
          <a:lstStyle/>
          <a:p>
            <a:r>
              <a:rPr lang="en-US" dirty="0"/>
              <a:t> Dataset Location:-</a:t>
            </a:r>
          </a:p>
          <a:p>
            <a:endParaRPr lang="en-US" dirty="0"/>
          </a:p>
          <a:p>
            <a:pPr fontAlgn="base"/>
            <a:r>
              <a:rPr lang="en-US" dirty="0"/>
              <a:t> </a:t>
            </a:r>
            <a:r>
              <a:rPr lang="en-US" u="sng" dirty="0">
                <a:hlinkClick r:id="rId4"/>
              </a:rPr>
              <a:t>https://www.kaggle.com/rutuspatel/retail-analysis-with-walmart-sales-data</a:t>
            </a:r>
            <a:r>
              <a:rPr lang="en-US" dirty="0"/>
              <a:t>	</a:t>
            </a:r>
          </a:p>
          <a:p>
            <a:endParaRPr lang="en-US" dirty="0"/>
          </a:p>
        </p:txBody>
      </p:sp>
      <p:sp>
        <p:nvSpPr>
          <p:cNvPr id="4" name="TextBox 3">
            <a:extLst>
              <a:ext uri="{FF2B5EF4-FFF2-40B4-BE49-F238E27FC236}">
                <a16:creationId xmlns:a16="http://schemas.microsoft.com/office/drawing/2014/main" id="{B88AF4CD-C6DD-C94C-B688-AFB61ABA07EE}"/>
              </a:ext>
            </a:extLst>
          </p:cNvPr>
          <p:cNvSpPr txBox="1"/>
          <p:nvPr/>
        </p:nvSpPr>
        <p:spPr>
          <a:xfrm>
            <a:off x="2438129" y="2805107"/>
            <a:ext cx="9445756" cy="3693319"/>
          </a:xfrm>
          <a:prstGeom prst="rect">
            <a:avLst/>
          </a:prstGeom>
          <a:noFill/>
        </p:spPr>
        <p:txBody>
          <a:bodyPr wrap="square" rtlCol="0">
            <a:spAutoFit/>
          </a:bodyPr>
          <a:lstStyle/>
          <a:p>
            <a:r>
              <a:rPr lang="en-US" dirty="0"/>
              <a:t>Dataset Information:-</a:t>
            </a:r>
          </a:p>
          <a:p>
            <a:endParaRPr lang="en-US" dirty="0"/>
          </a:p>
          <a:p>
            <a:r>
              <a:rPr lang="en-US" dirty="0"/>
              <a:t>The dataset is related to Walmart sales for 46 stores. Dataset have 8 attributes</a:t>
            </a:r>
          </a:p>
          <a:p>
            <a:pPr lvl="0"/>
            <a:r>
              <a:rPr lang="en-US" dirty="0"/>
              <a:t>Store - the store number</a:t>
            </a:r>
          </a:p>
          <a:p>
            <a:pPr lvl="0"/>
            <a:r>
              <a:rPr lang="en-US" dirty="0"/>
              <a:t>Date - the week of sales</a:t>
            </a:r>
          </a:p>
          <a:p>
            <a:pPr lvl="0"/>
            <a:r>
              <a:rPr lang="en-US" dirty="0" err="1"/>
              <a:t>Weekly_Sales</a:t>
            </a:r>
            <a:r>
              <a:rPr lang="en-US" dirty="0"/>
              <a:t> - sales for the given store</a:t>
            </a:r>
          </a:p>
          <a:p>
            <a:pPr lvl="0"/>
            <a:r>
              <a:rPr lang="en-US" dirty="0" err="1"/>
              <a:t>Holiday_Flag</a:t>
            </a:r>
            <a:r>
              <a:rPr lang="en-US" dirty="0"/>
              <a:t> - whether the week is a special holiday week 1 – Holiday week 0 – Non-holiday week</a:t>
            </a:r>
          </a:p>
          <a:p>
            <a:pPr lvl="0"/>
            <a:r>
              <a:rPr lang="en-US" dirty="0"/>
              <a:t>Temperature - Temperature on the day of sale</a:t>
            </a:r>
          </a:p>
          <a:p>
            <a:pPr lvl="0"/>
            <a:r>
              <a:rPr lang="en-US" dirty="0" err="1"/>
              <a:t>Fuel_Price</a:t>
            </a:r>
            <a:r>
              <a:rPr lang="en-US" dirty="0"/>
              <a:t> - Cost of fuel in the region</a:t>
            </a:r>
          </a:p>
          <a:p>
            <a:pPr lvl="0"/>
            <a:r>
              <a:rPr lang="en-US" dirty="0"/>
              <a:t>CPI – Prevailing consumer price index</a:t>
            </a:r>
          </a:p>
          <a:p>
            <a:pPr lvl="0"/>
            <a:r>
              <a:rPr lang="en-US" dirty="0"/>
              <a:t>Unemployment - Prevailing unemployment rate</a:t>
            </a:r>
          </a:p>
          <a:p>
            <a:endParaRPr lang="en-US" dirty="0"/>
          </a:p>
        </p:txBody>
      </p:sp>
      <p:pic>
        <p:nvPicPr>
          <p:cNvPr id="5" name="Audio 4">
            <a:hlinkClick r:id="" action="ppaction://media"/>
            <a:extLst>
              <a:ext uri="{FF2B5EF4-FFF2-40B4-BE49-F238E27FC236}">
                <a16:creationId xmlns:a16="http://schemas.microsoft.com/office/drawing/2014/main" id="{360BB36A-E546-9140-B3AB-803925B6441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99388922"/>
      </p:ext>
    </p:extLst>
  </p:cSld>
  <p:clrMapOvr>
    <a:masterClrMapping/>
  </p:clrMapOvr>
  <mc:AlternateContent xmlns:mc="http://schemas.openxmlformats.org/markup-compatibility/2006">
    <mc:Choice xmlns:p14="http://schemas.microsoft.com/office/powerpoint/2010/main" Requires="p14">
      <p:transition spd="slow" p14:dur="2000" advTm="64264"/>
    </mc:Choice>
    <mc:Fallback>
      <p:transition spd="slow" advTm="642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D3FBB9-1516-3441-8E8F-F491C6FA8BB4}"/>
              </a:ext>
            </a:extLst>
          </p:cNvPr>
          <p:cNvSpPr txBox="1"/>
          <p:nvPr/>
        </p:nvSpPr>
        <p:spPr>
          <a:xfrm>
            <a:off x="4356848" y="190837"/>
            <a:ext cx="3607078" cy="523220"/>
          </a:xfrm>
          <a:prstGeom prst="rect">
            <a:avLst/>
          </a:prstGeom>
          <a:noFill/>
        </p:spPr>
        <p:txBody>
          <a:bodyPr wrap="none" rtlCol="0">
            <a:spAutoFit/>
          </a:bodyPr>
          <a:lstStyle/>
          <a:p>
            <a:r>
              <a:rPr lang="en-US" sz="2800" dirty="0"/>
              <a:t>Research Questions</a:t>
            </a:r>
          </a:p>
        </p:txBody>
      </p:sp>
      <p:sp>
        <p:nvSpPr>
          <p:cNvPr id="3" name="TextBox 2">
            <a:extLst>
              <a:ext uri="{FF2B5EF4-FFF2-40B4-BE49-F238E27FC236}">
                <a16:creationId xmlns:a16="http://schemas.microsoft.com/office/drawing/2014/main" id="{D95852E4-E11A-974B-A89B-C27F8E2060D2}"/>
              </a:ext>
            </a:extLst>
          </p:cNvPr>
          <p:cNvSpPr txBox="1"/>
          <p:nvPr/>
        </p:nvSpPr>
        <p:spPr>
          <a:xfrm>
            <a:off x="2289507" y="1381149"/>
            <a:ext cx="10044699" cy="4247317"/>
          </a:xfrm>
          <a:prstGeom prst="rect">
            <a:avLst/>
          </a:prstGeom>
          <a:noFill/>
        </p:spPr>
        <p:txBody>
          <a:bodyPr wrap="square" rtlCol="0">
            <a:spAutoFit/>
          </a:bodyPr>
          <a:lstStyle/>
          <a:p>
            <a:r>
              <a:rPr lang="en-US" b="1" dirty="0"/>
              <a:t>Question-</a:t>
            </a:r>
            <a:r>
              <a:rPr lang="en-US" dirty="0"/>
              <a:t> </a:t>
            </a:r>
          </a:p>
          <a:p>
            <a:endParaRPr lang="en-US" dirty="0"/>
          </a:p>
          <a:p>
            <a:pPr lvl="0"/>
            <a:r>
              <a:rPr lang="en-US" dirty="0"/>
              <a:t>Predict the impact on sales due to various factors like temperature, holidays, weekends and unemployment.</a:t>
            </a:r>
          </a:p>
          <a:p>
            <a:pPr lvl="0"/>
            <a:endParaRPr lang="en-US" dirty="0"/>
          </a:p>
          <a:p>
            <a:r>
              <a:rPr lang="en-US" b="1" dirty="0"/>
              <a:t>Benefits: -</a:t>
            </a:r>
          </a:p>
          <a:p>
            <a:r>
              <a:rPr lang="en-US" dirty="0"/>
              <a:t>The benefits of analyzing this data include: -</a:t>
            </a:r>
          </a:p>
          <a:p>
            <a:r>
              <a:rPr lang="en-US" dirty="0"/>
              <a:t>I have a very soft corner it through the industry because I got most of my experience in retail industry about six years of my career so I found this dataset and I started creating model. </a:t>
            </a:r>
          </a:p>
          <a:p>
            <a:r>
              <a:rPr lang="en-US" dirty="0"/>
              <a:t>I am pretty confident about this model as we have sufficient data available for production. And this model will be definitely ready to available for any Walmart store or any similar retailer who has similar kind of data they can definitely use it.</a:t>
            </a:r>
          </a:p>
          <a:p>
            <a:endParaRPr lang="en-US" dirty="0"/>
          </a:p>
          <a:p>
            <a:endParaRPr lang="en-US" dirty="0"/>
          </a:p>
        </p:txBody>
      </p:sp>
      <p:pic>
        <p:nvPicPr>
          <p:cNvPr id="4" name="Audio 3">
            <a:hlinkClick r:id="" action="ppaction://media"/>
            <a:extLst>
              <a:ext uri="{FF2B5EF4-FFF2-40B4-BE49-F238E27FC236}">
                <a16:creationId xmlns:a16="http://schemas.microsoft.com/office/drawing/2014/main" id="{62574C1B-C2D5-4A4F-92A6-CA406AA1BFA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44288215"/>
      </p:ext>
    </p:extLst>
  </p:cSld>
  <p:clrMapOvr>
    <a:masterClrMapping/>
  </p:clrMapOvr>
  <mc:AlternateContent xmlns:mc="http://schemas.openxmlformats.org/markup-compatibility/2006">
    <mc:Choice xmlns:p14="http://schemas.microsoft.com/office/powerpoint/2010/main" Requires="p14">
      <p:transition spd="slow" p14:dur="2000" advTm="102897"/>
    </mc:Choice>
    <mc:Fallback>
      <p:transition spd="slow" advTm="1028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7B61A3-E94E-FD46-BF35-6331A0BE3C83}"/>
              </a:ext>
            </a:extLst>
          </p:cNvPr>
          <p:cNvSpPr txBox="1"/>
          <p:nvPr/>
        </p:nvSpPr>
        <p:spPr>
          <a:xfrm>
            <a:off x="4607859" y="206189"/>
            <a:ext cx="3411511" cy="523220"/>
          </a:xfrm>
          <a:prstGeom prst="rect">
            <a:avLst/>
          </a:prstGeom>
          <a:noFill/>
        </p:spPr>
        <p:txBody>
          <a:bodyPr wrap="none" rtlCol="0">
            <a:spAutoFit/>
          </a:bodyPr>
          <a:lstStyle/>
          <a:p>
            <a:r>
              <a:rPr lang="en-US" sz="2800" dirty="0"/>
              <a:t>Intended Methods</a:t>
            </a:r>
          </a:p>
        </p:txBody>
      </p:sp>
      <p:sp>
        <p:nvSpPr>
          <p:cNvPr id="3" name="TextBox 2">
            <a:extLst>
              <a:ext uri="{FF2B5EF4-FFF2-40B4-BE49-F238E27FC236}">
                <a16:creationId xmlns:a16="http://schemas.microsoft.com/office/drawing/2014/main" id="{5E745D12-0F2C-B04D-AEBE-3EA26CF84756}"/>
              </a:ext>
            </a:extLst>
          </p:cNvPr>
          <p:cNvSpPr txBox="1"/>
          <p:nvPr/>
        </p:nvSpPr>
        <p:spPr>
          <a:xfrm>
            <a:off x="2752165" y="1281952"/>
            <a:ext cx="7556877" cy="2031325"/>
          </a:xfrm>
          <a:prstGeom prst="rect">
            <a:avLst/>
          </a:prstGeom>
          <a:noFill/>
        </p:spPr>
        <p:txBody>
          <a:bodyPr wrap="none" rtlCol="0">
            <a:spAutoFit/>
          </a:bodyPr>
          <a:lstStyle/>
          <a:p>
            <a:r>
              <a:rPr lang="en-US" dirty="0"/>
              <a:t>Since it’s a predictive model, the methods I am going to use are: -</a:t>
            </a:r>
          </a:p>
          <a:p>
            <a:endParaRPr lang="en-US" dirty="0"/>
          </a:p>
          <a:p>
            <a:pPr marL="285750" indent="-285750">
              <a:buFont typeface="Wingdings" pitchFamily="2" charset="2"/>
              <a:buChar char="v"/>
            </a:pPr>
            <a:r>
              <a:rPr lang="en-US" dirty="0"/>
              <a:t>Multiple linear regression</a:t>
            </a:r>
          </a:p>
          <a:p>
            <a:endParaRPr lang="en-US" dirty="0"/>
          </a:p>
          <a:p>
            <a:pPr marL="285750" indent="-285750">
              <a:buFont typeface="Wingdings" pitchFamily="2" charset="2"/>
              <a:buChar char="v"/>
            </a:pPr>
            <a:r>
              <a:rPr lang="en-US" dirty="0"/>
              <a:t>Polynomial regression</a:t>
            </a:r>
          </a:p>
          <a:p>
            <a:endParaRPr lang="en-US" dirty="0"/>
          </a:p>
          <a:p>
            <a:pPr marL="285750" indent="-285750">
              <a:buFont typeface="Wingdings" pitchFamily="2" charset="2"/>
              <a:buChar char="v"/>
            </a:pPr>
            <a:r>
              <a:rPr lang="en-US" dirty="0"/>
              <a:t>Random Forests regression</a:t>
            </a:r>
          </a:p>
        </p:txBody>
      </p:sp>
      <p:pic>
        <p:nvPicPr>
          <p:cNvPr id="4" name="Audio 3">
            <a:hlinkClick r:id="" action="ppaction://media"/>
            <a:extLst>
              <a:ext uri="{FF2B5EF4-FFF2-40B4-BE49-F238E27FC236}">
                <a16:creationId xmlns:a16="http://schemas.microsoft.com/office/drawing/2014/main" id="{F413158D-8AE6-E443-9A20-7CFF7EA1DF9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930209677"/>
      </p:ext>
    </p:extLst>
  </p:cSld>
  <p:clrMapOvr>
    <a:masterClrMapping/>
  </p:clrMapOvr>
  <mc:AlternateContent xmlns:mc="http://schemas.openxmlformats.org/markup-compatibility/2006">
    <mc:Choice xmlns:p14="http://schemas.microsoft.com/office/powerpoint/2010/main" Requires="p14">
      <p:transition spd="slow" p14:dur="2000" advTm="18514"/>
    </mc:Choice>
    <mc:Fallback>
      <p:transition spd="slow" advTm="185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0AD8F5-A622-7B41-B666-15F0B3A15D71}"/>
              </a:ext>
            </a:extLst>
          </p:cNvPr>
          <p:cNvSpPr txBox="1"/>
          <p:nvPr/>
        </p:nvSpPr>
        <p:spPr>
          <a:xfrm>
            <a:off x="2461166" y="204560"/>
            <a:ext cx="3315331" cy="523220"/>
          </a:xfrm>
          <a:prstGeom prst="rect">
            <a:avLst/>
          </a:prstGeom>
          <a:noFill/>
        </p:spPr>
        <p:txBody>
          <a:bodyPr wrap="none" rtlCol="0">
            <a:spAutoFit/>
          </a:bodyPr>
          <a:lstStyle/>
          <a:p>
            <a:r>
              <a:rPr lang="en-US" sz="2800" dirty="0"/>
              <a:t>Dataset Overview</a:t>
            </a:r>
          </a:p>
        </p:txBody>
      </p:sp>
      <p:sp>
        <p:nvSpPr>
          <p:cNvPr id="4" name="TextBox 3">
            <a:extLst>
              <a:ext uri="{FF2B5EF4-FFF2-40B4-BE49-F238E27FC236}">
                <a16:creationId xmlns:a16="http://schemas.microsoft.com/office/drawing/2014/main" id="{E88E187F-5E20-F349-A386-F8F26060A7BA}"/>
              </a:ext>
            </a:extLst>
          </p:cNvPr>
          <p:cNvSpPr txBox="1"/>
          <p:nvPr/>
        </p:nvSpPr>
        <p:spPr>
          <a:xfrm>
            <a:off x="1048001" y="1472554"/>
            <a:ext cx="9910943" cy="3139321"/>
          </a:xfrm>
          <a:prstGeom prst="rect">
            <a:avLst/>
          </a:prstGeom>
          <a:noFill/>
        </p:spPr>
        <p:txBody>
          <a:bodyPr wrap="square" rtlCol="0">
            <a:spAutoFit/>
          </a:bodyPr>
          <a:lstStyle/>
          <a:p>
            <a:r>
              <a:rPr lang="en-US" b="1" dirty="0"/>
              <a:t>This is the historical data that covers sales from 2010-02-05 to 2012-11-01.</a:t>
            </a:r>
          </a:p>
          <a:p>
            <a:endParaRPr lang="en-US" dirty="0"/>
          </a:p>
          <a:p>
            <a:r>
              <a:rPr lang="en-US" b="1" dirty="0"/>
              <a:t>Store</a:t>
            </a:r>
            <a:r>
              <a:rPr lang="en-US" dirty="0"/>
              <a:t> - the store number</a:t>
            </a:r>
          </a:p>
          <a:p>
            <a:r>
              <a:rPr lang="en-US" b="1" dirty="0"/>
              <a:t>Date</a:t>
            </a:r>
            <a:r>
              <a:rPr lang="en-US" dirty="0"/>
              <a:t> - the week of sales</a:t>
            </a:r>
          </a:p>
          <a:p>
            <a:r>
              <a:rPr lang="en-US" b="1" dirty="0" err="1"/>
              <a:t>Weekly</a:t>
            </a:r>
            <a:r>
              <a:rPr lang="en-US" dirty="0" err="1"/>
              <a:t>_</a:t>
            </a:r>
            <a:r>
              <a:rPr lang="en-US" b="1" dirty="0" err="1"/>
              <a:t>Sales</a:t>
            </a:r>
            <a:r>
              <a:rPr lang="en-US" dirty="0"/>
              <a:t> - sales for the given store</a:t>
            </a:r>
          </a:p>
          <a:p>
            <a:r>
              <a:rPr lang="en-US" b="1" dirty="0" err="1"/>
              <a:t>Holiday</a:t>
            </a:r>
            <a:r>
              <a:rPr lang="en-US" dirty="0" err="1"/>
              <a:t>_</a:t>
            </a:r>
            <a:r>
              <a:rPr lang="en-US" b="1" dirty="0" err="1"/>
              <a:t>Flag</a:t>
            </a:r>
            <a:r>
              <a:rPr lang="en-US" dirty="0"/>
              <a:t> - whether the week is a special holiday week 1 – Holiday week 0 – Non-holiday week</a:t>
            </a:r>
          </a:p>
          <a:p>
            <a:r>
              <a:rPr lang="en-US" b="1" dirty="0"/>
              <a:t>Temperature</a:t>
            </a:r>
            <a:r>
              <a:rPr lang="en-US" dirty="0"/>
              <a:t> - Temperature on the day of sale</a:t>
            </a:r>
          </a:p>
          <a:p>
            <a:r>
              <a:rPr lang="en-US" b="1" dirty="0" err="1"/>
              <a:t>Fuel</a:t>
            </a:r>
            <a:r>
              <a:rPr lang="en-US" dirty="0" err="1"/>
              <a:t>_</a:t>
            </a:r>
            <a:r>
              <a:rPr lang="en-US" b="1" dirty="0" err="1"/>
              <a:t>Price</a:t>
            </a:r>
            <a:r>
              <a:rPr lang="en-US" dirty="0"/>
              <a:t> - Cost of fuel in the region</a:t>
            </a:r>
          </a:p>
          <a:p>
            <a:r>
              <a:rPr lang="en-US" b="1" dirty="0"/>
              <a:t>CPI</a:t>
            </a:r>
            <a:r>
              <a:rPr lang="en-US" dirty="0"/>
              <a:t> – Prevailing consumer price index</a:t>
            </a:r>
          </a:p>
          <a:p>
            <a:r>
              <a:rPr lang="en-US" b="1" dirty="0"/>
              <a:t>Unemployment</a:t>
            </a:r>
            <a:r>
              <a:rPr lang="en-US" dirty="0"/>
              <a:t> - Prevailing unemployment rate</a:t>
            </a:r>
          </a:p>
        </p:txBody>
      </p:sp>
      <p:pic>
        <p:nvPicPr>
          <p:cNvPr id="3" name="Audio 2">
            <a:hlinkClick r:id="" action="ppaction://media"/>
            <a:extLst>
              <a:ext uri="{FF2B5EF4-FFF2-40B4-BE49-F238E27FC236}">
                <a16:creationId xmlns:a16="http://schemas.microsoft.com/office/drawing/2014/main" id="{95B18D35-B2A2-014E-B3D9-529677CE886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87556925"/>
      </p:ext>
    </p:extLst>
  </p:cSld>
  <p:clrMapOvr>
    <a:masterClrMapping/>
  </p:clrMapOvr>
  <mc:AlternateContent xmlns:mc="http://schemas.openxmlformats.org/markup-compatibility/2006">
    <mc:Choice xmlns:p14="http://schemas.microsoft.com/office/powerpoint/2010/main" Requires="p14">
      <p:transition spd="slow" p14:dur="2000" advTm="41362"/>
    </mc:Choice>
    <mc:Fallback>
      <p:transition spd="slow" advTm="413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0AD8F5-A622-7B41-B666-15F0B3A15D71}"/>
              </a:ext>
            </a:extLst>
          </p:cNvPr>
          <p:cNvSpPr txBox="1"/>
          <p:nvPr/>
        </p:nvSpPr>
        <p:spPr>
          <a:xfrm>
            <a:off x="4098793" y="329251"/>
            <a:ext cx="3275256" cy="523220"/>
          </a:xfrm>
          <a:prstGeom prst="rect">
            <a:avLst/>
          </a:prstGeom>
          <a:noFill/>
        </p:spPr>
        <p:txBody>
          <a:bodyPr wrap="none" rtlCol="0">
            <a:spAutoFit/>
          </a:bodyPr>
          <a:lstStyle/>
          <a:p>
            <a:r>
              <a:rPr lang="en-US" sz="2800" dirty="0"/>
              <a:t>Dataset Summary</a:t>
            </a:r>
          </a:p>
        </p:txBody>
      </p:sp>
      <p:pic>
        <p:nvPicPr>
          <p:cNvPr id="3" name="Picture 2">
            <a:extLst>
              <a:ext uri="{FF2B5EF4-FFF2-40B4-BE49-F238E27FC236}">
                <a16:creationId xmlns:a16="http://schemas.microsoft.com/office/drawing/2014/main" id="{3A89B5BB-3F8B-4345-8719-E45B252DB8DD}"/>
              </a:ext>
            </a:extLst>
          </p:cNvPr>
          <p:cNvPicPr>
            <a:picLocks noChangeAspect="1"/>
          </p:cNvPicPr>
          <p:nvPr/>
        </p:nvPicPr>
        <p:blipFill>
          <a:blip r:embed="rId4"/>
          <a:stretch>
            <a:fillRect/>
          </a:stretch>
        </p:blipFill>
        <p:spPr>
          <a:xfrm>
            <a:off x="1613406" y="1387764"/>
            <a:ext cx="8246031" cy="3849254"/>
          </a:xfrm>
          <a:prstGeom prst="rect">
            <a:avLst/>
          </a:prstGeom>
        </p:spPr>
      </p:pic>
      <p:pic>
        <p:nvPicPr>
          <p:cNvPr id="5" name="Audio 4">
            <a:hlinkClick r:id="" action="ppaction://media"/>
            <a:extLst>
              <a:ext uri="{FF2B5EF4-FFF2-40B4-BE49-F238E27FC236}">
                <a16:creationId xmlns:a16="http://schemas.microsoft.com/office/drawing/2014/main" id="{FBE0981B-BC3A-864B-A86D-78BEC79C568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38227750"/>
      </p:ext>
    </p:extLst>
  </p:cSld>
  <p:clrMapOvr>
    <a:masterClrMapping/>
  </p:clrMapOvr>
  <mc:AlternateContent xmlns:mc="http://schemas.openxmlformats.org/markup-compatibility/2006">
    <mc:Choice xmlns:p14="http://schemas.microsoft.com/office/powerpoint/2010/main" Requires="p14">
      <p:transition spd="slow" p14:dur="2000" advTm="37210"/>
    </mc:Choice>
    <mc:Fallback>
      <p:transition spd="slow" advTm="372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85711B-2C2C-DC4D-9E0C-C20AE344CB42}"/>
              </a:ext>
            </a:extLst>
          </p:cNvPr>
          <p:cNvSpPr txBox="1"/>
          <p:nvPr/>
        </p:nvSpPr>
        <p:spPr>
          <a:xfrm>
            <a:off x="4446495" y="233082"/>
            <a:ext cx="2529860" cy="523220"/>
          </a:xfrm>
          <a:prstGeom prst="rect">
            <a:avLst/>
          </a:prstGeom>
          <a:noFill/>
        </p:spPr>
        <p:txBody>
          <a:bodyPr wrap="none" rtlCol="0">
            <a:spAutoFit/>
          </a:bodyPr>
          <a:lstStyle/>
          <a:p>
            <a:r>
              <a:rPr lang="en-US" sz="2800" dirty="0"/>
              <a:t>Sales by store</a:t>
            </a:r>
          </a:p>
        </p:txBody>
      </p:sp>
      <p:pic>
        <p:nvPicPr>
          <p:cNvPr id="3" name="Picture 2">
            <a:extLst>
              <a:ext uri="{FF2B5EF4-FFF2-40B4-BE49-F238E27FC236}">
                <a16:creationId xmlns:a16="http://schemas.microsoft.com/office/drawing/2014/main" id="{6AA33AC7-9286-A748-AAFF-06D21E035622}"/>
              </a:ext>
            </a:extLst>
          </p:cNvPr>
          <p:cNvPicPr>
            <a:picLocks noChangeAspect="1"/>
          </p:cNvPicPr>
          <p:nvPr/>
        </p:nvPicPr>
        <p:blipFill>
          <a:blip r:embed="rId5"/>
          <a:stretch>
            <a:fillRect/>
          </a:stretch>
        </p:blipFill>
        <p:spPr>
          <a:xfrm>
            <a:off x="157017" y="1228824"/>
            <a:ext cx="11765485" cy="5629176"/>
          </a:xfrm>
          <a:prstGeom prst="rect">
            <a:avLst/>
          </a:prstGeom>
        </p:spPr>
      </p:pic>
      <p:sp>
        <p:nvSpPr>
          <p:cNvPr id="7" name="TextBox 6">
            <a:extLst>
              <a:ext uri="{FF2B5EF4-FFF2-40B4-BE49-F238E27FC236}">
                <a16:creationId xmlns:a16="http://schemas.microsoft.com/office/drawing/2014/main" id="{839B2A80-E8A8-5D4E-ABC8-7305426D3D99}"/>
              </a:ext>
            </a:extLst>
          </p:cNvPr>
          <p:cNvSpPr txBox="1"/>
          <p:nvPr/>
        </p:nvSpPr>
        <p:spPr>
          <a:xfrm>
            <a:off x="157016" y="233082"/>
            <a:ext cx="1062183" cy="523220"/>
          </a:xfrm>
          <a:prstGeom prst="rect">
            <a:avLst/>
          </a:prstGeom>
          <a:noFill/>
        </p:spPr>
        <p:txBody>
          <a:bodyPr wrap="square" rtlCol="0">
            <a:spAutoFit/>
          </a:bodyPr>
          <a:lstStyle/>
          <a:p>
            <a:r>
              <a:rPr lang="en-US" sz="2800" b="1" dirty="0"/>
              <a:t>EDA</a:t>
            </a:r>
            <a:endParaRPr lang="en-US" b="1" dirty="0"/>
          </a:p>
        </p:txBody>
      </p:sp>
      <p:pic>
        <p:nvPicPr>
          <p:cNvPr id="8" name="Audio 7">
            <a:hlinkClick r:id="" action="ppaction://media"/>
            <a:extLst>
              <a:ext uri="{FF2B5EF4-FFF2-40B4-BE49-F238E27FC236}">
                <a16:creationId xmlns:a16="http://schemas.microsoft.com/office/drawing/2014/main" id="{BBF34EB6-B5CD-E744-88B2-8E4B68B0867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18134040"/>
      </p:ext>
    </p:extLst>
  </p:cSld>
  <p:clrMapOvr>
    <a:masterClrMapping/>
  </p:clrMapOvr>
  <mc:AlternateContent xmlns:mc="http://schemas.openxmlformats.org/markup-compatibility/2006">
    <mc:Choice xmlns:p14="http://schemas.microsoft.com/office/powerpoint/2010/main" Requires="p14">
      <p:transition spd="slow" p14:dur="2000" advTm="42568"/>
    </mc:Choice>
    <mc:Fallback>
      <p:transition spd="slow" advTm="425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85711B-2C2C-DC4D-9E0C-C20AE344CB42}"/>
              </a:ext>
            </a:extLst>
          </p:cNvPr>
          <p:cNvSpPr txBox="1"/>
          <p:nvPr/>
        </p:nvSpPr>
        <p:spPr>
          <a:xfrm>
            <a:off x="3239603" y="219228"/>
            <a:ext cx="5484194" cy="523220"/>
          </a:xfrm>
          <a:prstGeom prst="rect">
            <a:avLst/>
          </a:prstGeom>
          <a:noFill/>
        </p:spPr>
        <p:txBody>
          <a:bodyPr wrap="none" rtlCol="0">
            <a:spAutoFit/>
          </a:bodyPr>
          <a:lstStyle/>
          <a:p>
            <a:r>
              <a:rPr lang="en-US" sz="2800" dirty="0"/>
              <a:t>Sales Distribution of store no 14</a:t>
            </a:r>
          </a:p>
        </p:txBody>
      </p:sp>
      <p:pic>
        <p:nvPicPr>
          <p:cNvPr id="4" name="Picture 3">
            <a:extLst>
              <a:ext uri="{FF2B5EF4-FFF2-40B4-BE49-F238E27FC236}">
                <a16:creationId xmlns:a16="http://schemas.microsoft.com/office/drawing/2014/main" id="{00D0EAA5-A07F-3B41-BE3D-99C788AF2FD2}"/>
              </a:ext>
            </a:extLst>
          </p:cNvPr>
          <p:cNvPicPr>
            <a:picLocks noChangeAspect="1"/>
          </p:cNvPicPr>
          <p:nvPr/>
        </p:nvPicPr>
        <p:blipFill>
          <a:blip r:embed="rId5"/>
          <a:stretch>
            <a:fillRect/>
          </a:stretch>
        </p:blipFill>
        <p:spPr>
          <a:xfrm>
            <a:off x="0" y="1028122"/>
            <a:ext cx="11963400" cy="5954755"/>
          </a:xfrm>
          <a:prstGeom prst="rect">
            <a:avLst/>
          </a:prstGeom>
        </p:spPr>
      </p:pic>
      <p:pic>
        <p:nvPicPr>
          <p:cNvPr id="5" name="Audio 4">
            <a:hlinkClick r:id="" action="ppaction://media"/>
            <a:extLst>
              <a:ext uri="{FF2B5EF4-FFF2-40B4-BE49-F238E27FC236}">
                <a16:creationId xmlns:a16="http://schemas.microsoft.com/office/drawing/2014/main" id="{C8B2599A-F360-1147-AAB6-08D09DA7DDB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8274318"/>
      </p:ext>
    </p:extLst>
  </p:cSld>
  <p:clrMapOvr>
    <a:masterClrMapping/>
  </p:clrMapOvr>
  <mc:AlternateContent xmlns:mc="http://schemas.openxmlformats.org/markup-compatibility/2006">
    <mc:Choice xmlns:p14="http://schemas.microsoft.com/office/powerpoint/2010/main" Requires="p14">
      <p:transition spd="slow" p14:dur="2000" advTm="39779"/>
    </mc:Choice>
    <mc:Fallback>
      <p:transition spd="slow" advTm="397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{BADE3296-CDD7-7640-92CD-160CECCAC73A}tf10001124</Template>
  <TotalTime>396</TotalTime>
  <Words>942</Words>
  <Application>Microsoft Macintosh PowerPoint</Application>
  <PresentationFormat>Widescreen</PresentationFormat>
  <Paragraphs>118</Paragraphs>
  <Slides>17</Slides>
  <Notes>9</Notes>
  <HiddenSlides>0</HiddenSlides>
  <MMClips>12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Century Gothic</vt:lpstr>
      <vt:lpstr>Wingdings</vt:lpstr>
      <vt:lpstr>Wingdings 3</vt:lpstr>
      <vt:lpstr>Wisp</vt:lpstr>
      <vt:lpstr>DSC680 Project 3 Walmart Sale Prediction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DSC680 Portfolio Project</dc:title>
  <dc:creator>Gangadhar Dhulipala</dc:creator>
  <cp:lastModifiedBy>dhiraj bankar</cp:lastModifiedBy>
  <cp:revision>58</cp:revision>
  <dcterms:created xsi:type="dcterms:W3CDTF">2019-09-15T13:12:20Z</dcterms:created>
  <dcterms:modified xsi:type="dcterms:W3CDTF">2021-08-14T17:44:24Z</dcterms:modified>
</cp:coreProperties>
</file>